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1721" r:id="rId2"/>
    <p:sldId id="1720" r:id="rId3"/>
    <p:sldId id="1716" r:id="rId4"/>
    <p:sldId id="1747" r:id="rId5"/>
    <p:sldId id="1744" r:id="rId6"/>
    <p:sldId id="1736" r:id="rId7"/>
    <p:sldId id="1741" r:id="rId8"/>
    <p:sldId id="1748" r:id="rId9"/>
    <p:sldId id="1749" r:id="rId10"/>
    <p:sldId id="1752" r:id="rId11"/>
    <p:sldId id="1750" r:id="rId12"/>
    <p:sldId id="1751" r:id="rId13"/>
    <p:sldId id="1753" r:id="rId14"/>
    <p:sldId id="1754" r:id="rId15"/>
    <p:sldId id="1726" r:id="rId16"/>
    <p:sldId id="1755" r:id="rId17"/>
    <p:sldId id="1756" r:id="rId18"/>
    <p:sldId id="1717" r:id="rId19"/>
  </p:sldIdLst>
  <p:sldSz cx="12192000" cy="6858000"/>
  <p:notesSz cx="6858000" cy="9144000"/>
  <p:embeddedFontLst>
    <p:embeddedFont>
      <p:font typeface="思源黑体 CN Bold" panose="02010600030101010101" charset="-122"/>
      <p:bold r:id="rId22"/>
    </p:embeddedFont>
    <p:embeddedFont>
      <p:font typeface="思源黑体 CN Regular" panose="02010600030101010101" charset="-122"/>
      <p:regular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64F1FC"/>
    <a:srgbClr val="005BEA"/>
    <a:srgbClr val="010341"/>
    <a:srgbClr val="061F59"/>
    <a:srgbClr val="051853"/>
    <a:srgbClr val="666666"/>
    <a:srgbClr val="050318"/>
    <a:srgbClr val="091337"/>
    <a:srgbClr val="080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6" autoAdjust="0"/>
    <p:restoredTop sz="95026" autoAdjust="0"/>
  </p:normalViewPr>
  <p:slideViewPr>
    <p:cSldViewPr snapToGrid="0">
      <p:cViewPr varScale="1">
        <p:scale>
          <a:sx n="84" d="100"/>
          <a:sy n="84" d="100"/>
        </p:scale>
        <p:origin x="48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  <a:t>2025/9/4</a:t>
            </a:fld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Regular" panose="020B0500000000000000" charset="-122"/>
                <a:ea typeface="思源黑体 CN Regular" panose="020B0500000000000000" charset="-122"/>
              </a:rPr>
              <a:t>‹#›</a:t>
            </a:fld>
            <a:endParaRPr lang="zh-CN" altLang="en-US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52C681AF-5306-4ED1-B6D0-6D8D37A1CF77}" type="datetimeFigureOut">
              <a:rPr lang="zh-CN" altLang="en-US" smtClean="0"/>
              <a:t>2025/9/4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charset="-122"/>
                <a:ea typeface="思源黑体 CN Regular" panose="020B0500000000000000" charset="-122"/>
              </a:defRPr>
            </a:lvl1pPr>
          </a:lstStyle>
          <a:p>
            <a:fld id="{C086B4CD-93D5-45CC-99AD-A413BF1F0D7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charset="-122"/>
        <a:ea typeface="思源黑体 CN Regular" panose="020B05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图片包含 蓝色, 游戏机, 水, 夜晚&#10;&#10;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65" b="22436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bg>
      <p:bgPr>
        <a:solidFill>
          <a:srgbClr val="0306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片包含 游戏机, 动物, 珊瑚&#10;&#10;描述已自动生成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8"/>
          <a:stretch>
            <a:fillRect/>
          </a:stretch>
        </p:blipFill>
        <p:spPr>
          <a:xfrm>
            <a:off x="0" y="0"/>
            <a:ext cx="8498801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2170B3">
                  <a:alpha val="0"/>
                </a:srgbClr>
              </a:gs>
              <a:gs pos="34000">
                <a:srgbClr val="0A336B">
                  <a:alpha val="0"/>
                </a:srgbClr>
              </a:gs>
              <a:gs pos="97000">
                <a:srgbClr val="01013F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夜晚的星空&#10;&#10;低可信度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1" b="782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1435380" y="1442798"/>
            <a:ext cx="9275521" cy="3789524"/>
          </a:xfrm>
          <a:prstGeom prst="rect">
            <a:avLst/>
          </a:prstGeom>
          <a:solidFill>
            <a:srgbClr val="010341"/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solidFill>
          <a:srgbClr val="0503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黑暗中有许多星星&#10;&#10;低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7840"/>
            <a:ext cx="7164729" cy="4030160"/>
          </a:xfrm>
          <a:prstGeom prst="rect">
            <a:avLst/>
          </a:prstGeom>
        </p:spPr>
      </p:pic>
      <p:pic>
        <p:nvPicPr>
          <p:cNvPr id="7" name="图片 6" descr="黑暗中有许多星星&#10;&#10;低可信度描述已自动生成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5027271" y="0"/>
            <a:ext cx="7164729" cy="403016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0" y="2827840"/>
            <a:ext cx="5842000" cy="1202320"/>
          </a:xfrm>
          <a:prstGeom prst="rect">
            <a:avLst/>
          </a:prstGeom>
          <a:gradFill>
            <a:gsLst>
              <a:gs pos="100000">
                <a:srgbClr val="050318">
                  <a:alpha val="0"/>
                </a:srgbClr>
              </a:gs>
              <a:gs pos="0">
                <a:srgbClr val="050318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 flipV="1">
            <a:off x="6350000" y="2827840"/>
            <a:ext cx="5842000" cy="1202320"/>
          </a:xfrm>
          <a:prstGeom prst="rect">
            <a:avLst/>
          </a:prstGeom>
          <a:gradFill>
            <a:gsLst>
              <a:gs pos="100000">
                <a:srgbClr val="050318">
                  <a:alpha val="0"/>
                </a:srgbClr>
              </a:gs>
              <a:gs pos="0">
                <a:srgbClr val="050318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1033F">
                  <a:alpha val="0"/>
                </a:srgbClr>
              </a:gs>
              <a:gs pos="100000">
                <a:srgbClr val="01033F">
                  <a:alpha val="0"/>
                </a:srgbClr>
              </a:gs>
              <a:gs pos="50000">
                <a:srgbClr val="01043F"/>
              </a:gs>
            </a:gsLst>
            <a:lin ang="18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rgbClr val="0101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夜晚的大桥&#10;&#10;中度可信度描述已自动生成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540"/>
          <a:stretch>
            <a:fillRect/>
          </a:stretch>
        </p:blipFill>
        <p:spPr>
          <a:xfrm>
            <a:off x="0" y="821788"/>
            <a:ext cx="12192000" cy="6036212"/>
          </a:xfrm>
          <a:prstGeom prst="rect">
            <a:avLst/>
          </a:prstGeom>
        </p:spPr>
      </p:pic>
      <p:pic>
        <p:nvPicPr>
          <p:cNvPr id="5" name="图片 4" descr="背景图案&#10;&#10;描述已自动生成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419291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0A336B"/>
              </a:gs>
              <a:gs pos="97000">
                <a:srgbClr val="01013F"/>
              </a:gs>
            </a:gsLst>
            <a:path path="circle">
              <a:fillToRect l="50000" t="130000" r="50000" b="-30000"/>
            </a:path>
            <a:tileRect/>
          </a:gra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082040" y="800545"/>
            <a:ext cx="10017262" cy="693017"/>
            <a:chOff x="1082040" y="823695"/>
            <a:chExt cx="10017262" cy="693017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1082040" y="1002564"/>
              <a:ext cx="2369820" cy="0"/>
            </a:xfrm>
            <a:prstGeom prst="line">
              <a:avLst/>
            </a:prstGeom>
            <a:ln w="12700">
              <a:gradFill>
                <a:gsLst>
                  <a:gs pos="0">
                    <a:srgbClr val="4DC5F5">
                      <a:alpha val="0"/>
                    </a:srgbClr>
                  </a:gs>
                  <a:gs pos="100000">
                    <a:srgbClr val="4DC5F5">
                      <a:alpha val="30000"/>
                    </a:srgb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>
              <a:off x="3451860" y="1002564"/>
              <a:ext cx="167640" cy="167640"/>
            </a:xfrm>
            <a:prstGeom prst="line">
              <a:avLst/>
            </a:prstGeom>
            <a:ln w="12700">
              <a:solidFill>
                <a:srgbClr val="4DC5F5">
                  <a:alpha val="3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16072" y="823695"/>
              <a:ext cx="7159856" cy="693017"/>
            </a:xfrm>
            <a:prstGeom prst="rect">
              <a:avLst/>
            </a:prstGeom>
          </p:spPr>
        </p:pic>
        <p:cxnSp>
          <p:nvCxnSpPr>
            <p:cNvPr id="8" name="直接连接符 7"/>
            <p:cNvCxnSpPr/>
            <p:nvPr/>
          </p:nvCxnSpPr>
          <p:spPr>
            <a:xfrm>
              <a:off x="3622539" y="1170203"/>
              <a:ext cx="4946923" cy="0"/>
            </a:xfrm>
            <a:prstGeom prst="line">
              <a:avLst/>
            </a:prstGeom>
            <a:ln w="12700">
              <a:gradFill>
                <a:gsLst>
                  <a:gs pos="0">
                    <a:srgbClr val="4DC5F5">
                      <a:alpha val="30000"/>
                    </a:srgbClr>
                  </a:gs>
                  <a:gs pos="50000">
                    <a:srgbClr val="4DC5F5">
                      <a:alpha val="50000"/>
                    </a:srgbClr>
                  </a:gs>
                  <a:gs pos="100000">
                    <a:srgbClr val="4DC5F5">
                      <a:alpha val="30000"/>
                    </a:srgb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H="1">
              <a:off x="8729482" y="1002564"/>
              <a:ext cx="2369820" cy="0"/>
            </a:xfrm>
            <a:prstGeom prst="line">
              <a:avLst/>
            </a:prstGeom>
            <a:ln w="12700">
              <a:gradFill>
                <a:gsLst>
                  <a:gs pos="0">
                    <a:srgbClr val="4DC5F5">
                      <a:alpha val="0"/>
                    </a:srgbClr>
                  </a:gs>
                  <a:gs pos="100000">
                    <a:srgbClr val="4DC5F5">
                      <a:alpha val="30000"/>
                    </a:srgbClr>
                  </a:gs>
                </a:gsLst>
                <a:lin ang="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8561842" y="1002564"/>
              <a:ext cx="167640" cy="167640"/>
            </a:xfrm>
            <a:prstGeom prst="line">
              <a:avLst/>
            </a:prstGeom>
            <a:ln w="12700">
              <a:solidFill>
                <a:srgbClr val="4DC5F5">
                  <a:alpha val="3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22900"/>
            <a:ext cx="12192000" cy="14351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/>
        </p:nvGrpSpPr>
        <p:grpSpPr>
          <a:xfrm>
            <a:off x="-16413944" y="-15289886"/>
            <a:ext cx="44725573" cy="37127736"/>
            <a:chOff x="-8991600" y="-7696200"/>
            <a:chExt cx="30548168" cy="23053403"/>
          </a:xfrm>
        </p:grpSpPr>
        <p:sp>
          <p:nvSpPr>
            <p:cNvPr id="8" name="文本框 7"/>
            <p:cNvSpPr txBox="1"/>
            <p:nvPr userDrawn="1"/>
          </p:nvSpPr>
          <p:spPr>
            <a:xfrm>
              <a:off x="-8991600" y="-7696200"/>
              <a:ext cx="647288" cy="315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b="0" dirty="0">
                  <a:latin typeface="思源黑体 CN Regular" panose="020B0500000000000000" charset="-122"/>
                  <a:ea typeface="思源黑体 CN Regular" panose="020B0500000000000000" charset="-122"/>
                  <a:cs typeface="思源黑体 CN Regular" panose="020B0500000000000000" charset="-122"/>
                </a:rPr>
                <a:t>Gao.</a:t>
              </a:r>
              <a:endParaRPr lang="zh-CN" altLang="en-US" sz="2700" b="0" dirty="0"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endParaRPr>
            </a:p>
          </p:txBody>
        </p:sp>
        <p:sp>
          <p:nvSpPr>
            <p:cNvPr id="9" name="文本框 8"/>
            <p:cNvSpPr txBox="1"/>
            <p:nvPr userDrawn="1"/>
          </p:nvSpPr>
          <p:spPr>
            <a:xfrm>
              <a:off x="20909280" y="-7696200"/>
              <a:ext cx="647288" cy="315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b="0" dirty="0">
                  <a:latin typeface="思源黑体 CN Regular" panose="020B0500000000000000" charset="-122"/>
                  <a:ea typeface="思源黑体 CN Regular" panose="020B0500000000000000" charset="-122"/>
                  <a:cs typeface="思源黑体 CN Regular" panose="020B0500000000000000" charset="-122"/>
                </a:rPr>
                <a:t>Gao.</a:t>
              </a:r>
              <a:endParaRPr lang="zh-CN" altLang="en-US" sz="2700" b="0" dirty="0"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endParaRPr>
            </a:p>
          </p:txBody>
        </p:sp>
        <p:sp>
          <p:nvSpPr>
            <p:cNvPr id="10" name="文本框 9"/>
            <p:cNvSpPr txBox="1"/>
            <p:nvPr userDrawn="1"/>
          </p:nvSpPr>
          <p:spPr>
            <a:xfrm>
              <a:off x="-8991600" y="15041880"/>
              <a:ext cx="647288" cy="315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b="0" dirty="0">
                  <a:latin typeface="思源黑体 CN Regular" panose="020B0500000000000000" charset="-122"/>
                  <a:ea typeface="思源黑体 CN Regular" panose="020B0500000000000000" charset="-122"/>
                  <a:cs typeface="思源黑体 CN Regular" panose="020B0500000000000000" charset="-122"/>
                </a:rPr>
                <a:t>Gao.</a:t>
              </a:r>
              <a:endParaRPr lang="zh-CN" altLang="en-US" sz="2700" b="0" dirty="0"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endParaRPr>
            </a:p>
          </p:txBody>
        </p:sp>
        <p:sp>
          <p:nvSpPr>
            <p:cNvPr id="11" name="文本框 10"/>
            <p:cNvSpPr txBox="1"/>
            <p:nvPr userDrawn="1"/>
          </p:nvSpPr>
          <p:spPr>
            <a:xfrm>
              <a:off x="20909280" y="15041880"/>
              <a:ext cx="647288" cy="3153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700" b="0" dirty="0">
                  <a:latin typeface="思源黑体 CN Regular" panose="020B0500000000000000" charset="-122"/>
                  <a:ea typeface="思源黑体 CN Regular" panose="020B0500000000000000" charset="-122"/>
                  <a:cs typeface="思源黑体 CN Regular" panose="020B0500000000000000" charset="-122"/>
                </a:rPr>
                <a:t>Gao.</a:t>
              </a:r>
              <a:endParaRPr lang="zh-CN" altLang="en-US" sz="2700" b="0" dirty="0"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12" Type="http://schemas.openxmlformats.org/officeDocument/2006/relationships/image" Target="../media/image20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965540" y="1956044"/>
            <a:ext cx="679433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6800" spc="600" dirty="0"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关于用户偏好与个性化的新颖的想法和思考</a:t>
            </a:r>
            <a:endParaRPr kumimoji="0" lang="zh-CN" altLang="en-US" sz="6800" b="0" i="0" u="none" strike="noStrike" kern="1200" cap="none" spc="60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38100" dir="2700000" algn="tl" rotWithShape="0">
                  <a:srgbClr val="00C6FB">
                    <a:alpha val="50000"/>
                  </a:srgbClr>
                </a:outerShdw>
              </a:effectLst>
              <a:uLnTx/>
              <a:uFillTx/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965540" y="1426744"/>
            <a:ext cx="6531112" cy="3584896"/>
            <a:chOff x="5618380" y="1648470"/>
            <a:chExt cx="5878272" cy="3055595"/>
          </a:xfrm>
        </p:grpSpPr>
        <p:sp>
          <p:nvSpPr>
            <p:cNvPr id="4" name="矩形 3"/>
            <p:cNvSpPr/>
            <p:nvPr/>
          </p:nvSpPr>
          <p:spPr>
            <a:xfrm>
              <a:off x="5618380" y="1648470"/>
              <a:ext cx="4191000" cy="245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00" b="0" i="0" u="none" strike="noStrike" kern="1200" cap="none" spc="150" normalizeH="0" baseline="0" noProof="0" dirty="0">
                  <a:ln>
                    <a:noFill/>
                  </a:ln>
                  <a:gradFill>
                    <a:gsLst>
                      <a:gs pos="52000">
                        <a:srgbClr val="BEF6F9"/>
                      </a:gs>
                      <a:gs pos="89000">
                        <a:srgbClr val="4472C4">
                          <a:lumMod val="30000"/>
                          <a:lumOff val="70000"/>
                          <a:alpha val="10000"/>
                        </a:srgbClr>
                      </a:gs>
                    </a:gsLst>
                    <a:lin ang="5400000" scaled="1"/>
                  </a:gra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THE POSSIBILITIES FOR THE FUTURE ARE ENDLESS</a:t>
              </a: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9923855" y="1686570"/>
              <a:ext cx="1572797" cy="146180"/>
              <a:chOff x="6941297" y="1754828"/>
              <a:chExt cx="1429814" cy="132891"/>
            </a:xfrm>
          </p:grpSpPr>
          <p:sp>
            <p:nvSpPr>
              <p:cNvPr id="9" name="任意多边形: 形状 8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 flipH="1" flipV="1">
              <a:off x="5618383" y="4604222"/>
              <a:ext cx="5869581" cy="99843"/>
              <a:chOff x="558719" y="1754828"/>
              <a:chExt cx="7812392" cy="132891"/>
            </a:xfrm>
          </p:grpSpPr>
          <p:sp>
            <p:nvSpPr>
              <p:cNvPr id="7" name="任意多边形: 形状 6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558719" y="1815612"/>
                <a:ext cx="7516542" cy="10307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4887978" y="608303"/>
            <a:ext cx="24160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核心步骤实现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47D5E9F9-DF4F-682E-ECB6-1BFDE0DC394C}"/>
              </a:ext>
            </a:extLst>
          </p:cNvPr>
          <p:cNvSpPr/>
          <p:nvPr/>
        </p:nvSpPr>
        <p:spPr>
          <a:xfrm>
            <a:off x="4016415" y="1407318"/>
            <a:ext cx="4317357" cy="67543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1000">
                <a:srgbClr val="64F1FC"/>
              </a:gs>
              <a:gs pos="91000">
                <a:srgbClr val="005BEA"/>
              </a:gs>
              <a:gs pos="34000">
                <a:srgbClr val="00C6FB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algn="ctr">
              <a:lnSpc>
                <a:spcPct val="125000"/>
              </a:lnSpc>
            </a:pPr>
            <a:r>
              <a:rPr lang="en-US" altLang="zh-CN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1-</a:t>
            </a:r>
            <a:r>
              <a:rPr lang="zh-CN" altLang="en-US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社交关系建模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A2986CFA-9451-83C0-F29A-CE69796F6684}"/>
              </a:ext>
            </a:extLst>
          </p:cNvPr>
          <p:cNvSpPr/>
          <p:nvPr/>
        </p:nvSpPr>
        <p:spPr>
          <a:xfrm>
            <a:off x="4016415" y="2389325"/>
            <a:ext cx="4317357" cy="67543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1000">
                <a:srgbClr val="64F1FC"/>
              </a:gs>
              <a:gs pos="91000">
                <a:srgbClr val="005BEA"/>
              </a:gs>
              <a:gs pos="34000">
                <a:srgbClr val="00C6FB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algn="ctr">
              <a:lnSpc>
                <a:spcPct val="125000"/>
              </a:lnSpc>
            </a:pPr>
            <a:r>
              <a:rPr lang="en-US" altLang="zh-CN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2-</a:t>
            </a:r>
            <a:r>
              <a:rPr lang="zh-CN" altLang="en-US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用户建模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A06D97DF-0A27-EDC8-020F-00BDF16CC759}"/>
              </a:ext>
            </a:extLst>
          </p:cNvPr>
          <p:cNvSpPr/>
          <p:nvPr/>
        </p:nvSpPr>
        <p:spPr>
          <a:xfrm>
            <a:off x="4016415" y="3455523"/>
            <a:ext cx="4317357" cy="67543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1000">
                <a:srgbClr val="64F1FC"/>
              </a:gs>
              <a:gs pos="91000">
                <a:srgbClr val="005BEA"/>
              </a:gs>
              <a:gs pos="34000">
                <a:srgbClr val="00C6FB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algn="ctr">
              <a:lnSpc>
                <a:spcPct val="125000"/>
              </a:lnSpc>
            </a:pPr>
            <a:r>
              <a:rPr lang="en-US" altLang="zh-CN" sz="28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3</a:t>
            </a:r>
            <a:r>
              <a:rPr lang="en-US" altLang="zh-CN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-</a:t>
            </a:r>
            <a:r>
              <a:rPr lang="zh-CN" altLang="en-US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社交关系与推荐融合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10C2F90-D434-FA6C-955E-71996E9FC0D6}"/>
              </a:ext>
            </a:extLst>
          </p:cNvPr>
          <p:cNvSpPr/>
          <p:nvPr/>
        </p:nvSpPr>
        <p:spPr>
          <a:xfrm>
            <a:off x="4016415" y="4437530"/>
            <a:ext cx="4317357" cy="67543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1000">
                <a:srgbClr val="64F1FC"/>
              </a:gs>
              <a:gs pos="91000">
                <a:srgbClr val="005BEA"/>
              </a:gs>
              <a:gs pos="34000">
                <a:srgbClr val="00C6FB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algn="ctr">
              <a:lnSpc>
                <a:spcPct val="125000"/>
              </a:lnSpc>
            </a:pPr>
            <a:r>
              <a:rPr lang="en-US" altLang="zh-CN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4-</a:t>
            </a:r>
            <a:r>
              <a:rPr lang="zh-CN" altLang="en-US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评估和优化</a:t>
            </a:r>
          </a:p>
        </p:txBody>
      </p:sp>
    </p:spTree>
    <p:extLst>
      <p:ext uri="{BB962C8B-B14F-4D97-AF65-F5344CB8AC3E}">
        <p14:creationId xmlns:p14="http://schemas.microsoft.com/office/powerpoint/2010/main" val="2745365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4887978" y="608303"/>
            <a:ext cx="24160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核心步骤实现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576660" y="2265533"/>
            <a:ext cx="9396140" cy="519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4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收集用户的社交关系数据，包括好友列表、关注列表、社交网络图等。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1593447" y="3091671"/>
            <a:ext cx="9005103" cy="9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4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分析社交关系数据，了解用户之间的连接和互动模式。可以使用图分析算法（如社交网络分析）来提取社交关系的特征和洞察。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47D5E9F9-DF4F-682E-ECB6-1BFDE0DC394C}"/>
              </a:ext>
            </a:extLst>
          </p:cNvPr>
          <p:cNvSpPr/>
          <p:nvPr/>
        </p:nvSpPr>
        <p:spPr>
          <a:xfrm>
            <a:off x="4835672" y="1407318"/>
            <a:ext cx="2520651" cy="76492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1000">
                <a:srgbClr val="64F1FC"/>
              </a:gs>
              <a:gs pos="91000">
                <a:srgbClr val="005BEA"/>
              </a:gs>
              <a:gs pos="34000">
                <a:srgbClr val="00C6FB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algn="ctr">
              <a:lnSpc>
                <a:spcPct val="125000"/>
              </a:lnSpc>
            </a:pPr>
            <a:r>
              <a:rPr lang="en-US" altLang="zh-CN" sz="24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1-</a:t>
            </a:r>
            <a:r>
              <a:rPr lang="zh-CN" altLang="en-US" sz="24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社交关系建模：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0250A21-4A53-7CB4-A8F3-16E1BC2F235E}"/>
              </a:ext>
            </a:extLst>
          </p:cNvPr>
          <p:cNvSpPr txBox="1"/>
          <p:nvPr/>
        </p:nvSpPr>
        <p:spPr>
          <a:xfrm>
            <a:off x="1576660" y="4379474"/>
            <a:ext cx="7935801" cy="9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4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建立用户之间的社交网络模型，包括节点（用户）和边（社交关系），以便后续的个性化推荐使用。</a:t>
            </a:r>
          </a:p>
        </p:txBody>
      </p:sp>
    </p:spTree>
    <p:extLst>
      <p:ext uri="{BB962C8B-B14F-4D97-AF65-F5344CB8AC3E}">
        <p14:creationId xmlns:p14="http://schemas.microsoft.com/office/powerpoint/2010/main" val="4170468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4887978" y="608303"/>
            <a:ext cx="24160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核心步骤实现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576660" y="2265533"/>
            <a:ext cx="9396140" cy="9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4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基于用户的社交关系和个人信息，建模用户的兴趣、偏好和行为模式。。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1593447" y="3091671"/>
            <a:ext cx="9005103" cy="9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4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融合社交关系数据和个人行为数据，使用传统的协同过滤方法或基于内容的方法来建模用户的偏好。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47D5E9F9-DF4F-682E-ECB6-1BFDE0DC394C}"/>
              </a:ext>
            </a:extLst>
          </p:cNvPr>
          <p:cNvSpPr/>
          <p:nvPr/>
        </p:nvSpPr>
        <p:spPr>
          <a:xfrm>
            <a:off x="4887978" y="1407318"/>
            <a:ext cx="2543801" cy="67543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1000">
                <a:srgbClr val="64F1FC"/>
              </a:gs>
              <a:gs pos="91000">
                <a:srgbClr val="005BEA"/>
              </a:gs>
              <a:gs pos="34000">
                <a:srgbClr val="00C6FB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algn="ctr">
              <a:lnSpc>
                <a:spcPct val="125000"/>
              </a:lnSpc>
            </a:pPr>
            <a:r>
              <a:rPr lang="en-US" altLang="zh-CN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2-</a:t>
            </a:r>
            <a:r>
              <a:rPr lang="zh-CN" altLang="en-US" sz="2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用户建模：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0250A21-4A53-7CB4-A8F3-16E1BC2F235E}"/>
              </a:ext>
            </a:extLst>
          </p:cNvPr>
          <p:cNvSpPr txBox="1"/>
          <p:nvPr/>
        </p:nvSpPr>
        <p:spPr>
          <a:xfrm>
            <a:off x="1576660" y="4379474"/>
            <a:ext cx="8840555" cy="9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24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结合社交关系的特征，例如好友的兴趣和行为，对用户进行更细粒度的个性化建模。</a:t>
            </a:r>
          </a:p>
        </p:txBody>
      </p:sp>
    </p:spTree>
    <p:extLst>
      <p:ext uri="{BB962C8B-B14F-4D97-AF65-F5344CB8AC3E}">
        <p14:creationId xmlns:p14="http://schemas.microsoft.com/office/powerpoint/2010/main" val="3113440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574985" y="2334630"/>
            <a:ext cx="7042030" cy="1609908"/>
            <a:chOff x="2574985" y="1618350"/>
            <a:chExt cx="7042030" cy="1609908"/>
          </a:xfrm>
        </p:grpSpPr>
        <p:sp>
          <p:nvSpPr>
            <p:cNvPr id="12" name="矩形 11"/>
            <p:cNvSpPr/>
            <p:nvPr/>
          </p:nvSpPr>
          <p:spPr>
            <a:xfrm>
              <a:off x="5206109" y="1618350"/>
              <a:ext cx="177978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150" normalizeH="0" baseline="0" noProof="0" dirty="0">
                  <a:ln>
                    <a:noFill/>
                  </a:ln>
                  <a:gradFill>
                    <a:gsLst>
                      <a:gs pos="52000">
                        <a:srgbClr val="BEF6F9"/>
                      </a:gs>
                      <a:gs pos="89000">
                        <a:srgbClr val="4472C4">
                          <a:lumMod val="30000"/>
                          <a:lumOff val="70000"/>
                          <a:alpha val="10000"/>
                        </a:srgbClr>
                      </a:gs>
                    </a:gsLst>
                    <a:lin ang="5400000" scaled="1"/>
                  </a:gra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PART FOUR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317183" y="1782169"/>
              <a:ext cx="1299832" cy="120810"/>
              <a:chOff x="6941297" y="1754828"/>
              <a:chExt cx="1429814" cy="132891"/>
            </a:xfrm>
          </p:grpSpPr>
          <p:sp>
            <p:nvSpPr>
              <p:cNvPr id="18" name="任意多边形: 形状 17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 flipH="1">
              <a:off x="2574985" y="1782169"/>
              <a:ext cx="1299832" cy="120810"/>
              <a:chOff x="6941297" y="1754828"/>
              <a:chExt cx="1429814" cy="132891"/>
            </a:xfrm>
          </p:grpSpPr>
          <p:sp>
            <p:nvSpPr>
              <p:cNvPr id="21" name="任意多边形: 形状 20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 flipH="1">
              <a:off x="2604000" y="3220514"/>
              <a:ext cx="6984000" cy="7744"/>
            </a:xfrm>
            <a:prstGeom prst="rect">
              <a:avLst/>
            </a:prstGeom>
            <a:solidFill>
              <a:srgbClr val="BEF6F9"/>
            </a:solidFill>
            <a:ln>
              <a:noFill/>
            </a:ln>
            <a:effectLst>
              <a:glow rad="635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1160995" y="2772476"/>
            <a:ext cx="98700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6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		</a:t>
            </a:r>
            <a:r>
              <a:rPr kumimoji="0" lang="zh-CN" altLang="en-US" sz="56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时间敏感的个性化体验</a:t>
            </a:r>
          </a:p>
        </p:txBody>
      </p:sp>
    </p:spTree>
    <p:extLst>
      <p:ext uri="{BB962C8B-B14F-4D97-AF65-F5344CB8AC3E}">
        <p14:creationId xmlns:p14="http://schemas.microsoft.com/office/powerpoint/2010/main" val="1730738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4405" y="1794076"/>
            <a:ext cx="2406007" cy="3680192"/>
            <a:chOff x="-4405" y="1794076"/>
            <a:chExt cx="2406007" cy="3680192"/>
          </a:xfrm>
        </p:grpSpPr>
        <p:sp>
          <p:nvSpPr>
            <p:cNvPr id="2" name="矩形 1"/>
            <p:cNvSpPr/>
            <p:nvPr/>
          </p:nvSpPr>
          <p:spPr>
            <a:xfrm>
              <a:off x="214830" y="1794076"/>
              <a:ext cx="1862680" cy="648182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38922" y="2519479"/>
              <a:ext cx="1862680" cy="206531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-4405" y="4761268"/>
              <a:ext cx="1399459" cy="713000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4144186" y="608303"/>
            <a:ext cx="390363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时间敏感的个性化体验</a:t>
            </a:r>
          </a:p>
        </p:txBody>
      </p:sp>
      <p:grpSp>
        <p:nvGrpSpPr>
          <p:cNvPr id="3" name="组合 2"/>
          <p:cNvGrpSpPr/>
          <p:nvPr/>
        </p:nvGrpSpPr>
        <p:grpSpPr>
          <a:xfrm flipH="1">
            <a:off x="10626716" y="2963033"/>
            <a:ext cx="1565284" cy="931934"/>
            <a:chOff x="4901685" y="1794076"/>
            <a:chExt cx="2186772" cy="931934"/>
          </a:xfrm>
        </p:grpSpPr>
        <p:sp>
          <p:nvSpPr>
            <p:cNvPr id="9" name="矩形 8"/>
            <p:cNvSpPr/>
            <p:nvPr/>
          </p:nvSpPr>
          <p:spPr>
            <a:xfrm>
              <a:off x="4901685" y="1794076"/>
              <a:ext cx="1862680" cy="648182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5225777" y="2519479"/>
              <a:ext cx="1862680" cy="206531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2401602" y="2118167"/>
            <a:ext cx="4407873" cy="27567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用户的需求和偏好随时间和场景的变化而变化。考虑用户当前的时间、地点和环境因素，将这些上下文信息与用户的个人偏好结合起来，可以提供更准确和实时的个性化体验。例如，在早晨推荐用户早餐菜单，在晚上推荐用户适合的娱乐活动。</a:t>
            </a:r>
          </a:p>
        </p:txBody>
      </p:sp>
      <p:pic>
        <p:nvPicPr>
          <p:cNvPr id="2052" name="Picture 4" descr="How ChatGPT Works: The Model Behind The Bot | by Molly Ruby | Towards Data  Science">
            <a:extLst>
              <a:ext uri="{FF2B5EF4-FFF2-40B4-BE49-F238E27FC236}">
                <a16:creationId xmlns:a16="http://schemas.microsoft.com/office/drawing/2014/main" id="{A9EF1AE6-DFB9-1B98-6D38-473BFEE4B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7716" y="1969005"/>
            <a:ext cx="3350256" cy="2350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EF5507F-E418-3714-28F4-9BCE1BE74AE4}"/>
              </a:ext>
            </a:extLst>
          </p:cNvPr>
          <p:cNvSpPr txBox="1"/>
          <p:nvPr/>
        </p:nvSpPr>
        <p:spPr>
          <a:xfrm>
            <a:off x="7731889" y="4484703"/>
            <a:ext cx="3126811" cy="684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例如</a:t>
            </a:r>
            <a:r>
              <a:rPr lang="en-US" altLang="zh-CN" sz="1600" dirty="0" err="1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ChatGPT</a:t>
            </a:r>
            <a:r>
              <a:rPr lang="zh-CN" altLang="en-US" sz="16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实现根据上下文回答用户提出的问题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8784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63249" y="2146162"/>
            <a:ext cx="2667000" cy="2667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073928" y="608303"/>
            <a:ext cx="204415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核心技术点</a:t>
            </a:r>
          </a:p>
        </p:txBody>
      </p:sp>
      <p:sp>
        <p:nvSpPr>
          <p:cNvPr id="6" name="Rectangle: Rounded Corners 42"/>
          <p:cNvSpPr/>
          <p:nvPr/>
        </p:nvSpPr>
        <p:spPr>
          <a:xfrm>
            <a:off x="5196749" y="2564422"/>
            <a:ext cx="1800000" cy="1800000"/>
          </a:xfrm>
          <a:prstGeom prst="ellipse">
            <a:avLst/>
          </a:prstGeom>
          <a:gradFill flip="none" rotWithShape="1">
            <a:gsLst>
              <a:gs pos="11000">
                <a:srgbClr val="64F1FC"/>
              </a:gs>
              <a:gs pos="91000">
                <a:srgbClr val="005BEA"/>
              </a:gs>
              <a:gs pos="34000">
                <a:srgbClr val="00C6FB"/>
              </a:gs>
            </a:gsLst>
            <a:lin ang="27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600" kern="0" dirty="0">
              <a:solidFill>
                <a:prstClr val="white"/>
              </a:solidFill>
              <a:latin typeface="+mn-ea"/>
              <a:cs typeface="思源黑体 CN Regular" panose="020B0500000000000000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695325" y="1782127"/>
            <a:ext cx="3863110" cy="1879957"/>
            <a:chOff x="695325" y="1782127"/>
            <a:chExt cx="3593631" cy="1399979"/>
          </a:xfrm>
        </p:grpSpPr>
        <p:sp>
          <p:nvSpPr>
            <p:cNvPr id="17" name="任意多边形: 形状 16"/>
            <p:cNvSpPr/>
            <p:nvPr/>
          </p:nvSpPr>
          <p:spPr>
            <a:xfrm>
              <a:off x="695325" y="1782127"/>
              <a:ext cx="3593631" cy="1399979"/>
            </a:xfrm>
            <a:custGeom>
              <a:avLst/>
              <a:gdLst>
                <a:gd name="connsiteX0" fmla="*/ 0 w 3593631"/>
                <a:gd name="connsiteY0" fmla="*/ 0 h 1399979"/>
                <a:gd name="connsiteX1" fmla="*/ 3328035 w 3593631"/>
                <a:gd name="connsiteY1" fmla="*/ 0 h 1399979"/>
                <a:gd name="connsiteX2" fmla="*/ 3328035 w 3593631"/>
                <a:gd name="connsiteY2" fmla="*/ 1 h 1399979"/>
                <a:gd name="connsiteX3" fmla="*/ 3593631 w 3593631"/>
                <a:gd name="connsiteY3" fmla="*/ 1 h 1399979"/>
                <a:gd name="connsiteX4" fmla="*/ 3328035 w 3593631"/>
                <a:gd name="connsiteY4" fmla="*/ 191301 h 1399979"/>
                <a:gd name="connsiteX5" fmla="*/ 3328035 w 3593631"/>
                <a:gd name="connsiteY5" fmla="*/ 1399979 h 1399979"/>
                <a:gd name="connsiteX6" fmla="*/ 0 w 3593631"/>
                <a:gd name="connsiteY6" fmla="*/ 1399979 h 139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631" h="1399979">
                  <a:moveTo>
                    <a:pt x="0" y="0"/>
                  </a:moveTo>
                  <a:lnTo>
                    <a:pt x="3328035" y="0"/>
                  </a:lnTo>
                  <a:lnTo>
                    <a:pt x="3328035" y="1"/>
                  </a:lnTo>
                  <a:lnTo>
                    <a:pt x="3593631" y="1"/>
                  </a:lnTo>
                  <a:lnTo>
                    <a:pt x="3328035" y="191301"/>
                  </a:lnTo>
                  <a:lnTo>
                    <a:pt x="3328035" y="1399979"/>
                  </a:lnTo>
                  <a:lnTo>
                    <a:pt x="0" y="1399979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B9AC8">
                    <a:alpha val="27000"/>
                  </a:srgbClr>
                </a:gs>
                <a:gs pos="48000">
                  <a:srgbClr val="1EA3E0">
                    <a:alpha val="4000"/>
                  </a:srgbClr>
                </a:gs>
                <a:gs pos="23000">
                  <a:srgbClr val="37E5E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0">
              <a:solidFill>
                <a:srgbClr val="1EA3E0">
                  <a:alpha val="39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pic>
          <p:nvPicPr>
            <p:cNvPr id="21" name="图形 20"/>
            <p:cNvPicPr>
              <a:picLocks noChangeAspect="1"/>
            </p:cNvPicPr>
            <p:nvPr/>
          </p:nvPicPr>
          <p:blipFill>
            <a:blip r:embed="rId4" cstate="screen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63526" b="29547"/>
            <a:stretch>
              <a:fillRect/>
            </a:stretch>
          </p:blipFill>
          <p:spPr>
            <a:xfrm rot="16200000">
              <a:off x="889151" y="1595920"/>
              <a:ext cx="686753" cy="1074405"/>
            </a:xfrm>
            <a:custGeom>
              <a:avLst/>
              <a:gdLst>
                <a:gd name="connsiteX0" fmla="*/ 907455 w 907455"/>
                <a:gd name="connsiteY0" fmla="*/ 0 h 1419687"/>
                <a:gd name="connsiteX1" fmla="*/ 907455 w 907455"/>
                <a:gd name="connsiteY1" fmla="*/ 1230694 h 1419687"/>
                <a:gd name="connsiteX2" fmla="*/ 229042 w 907455"/>
                <a:gd name="connsiteY2" fmla="*/ 1230694 h 1419687"/>
                <a:gd name="connsiteX3" fmla="*/ 229042 w 907455"/>
                <a:gd name="connsiteY3" fmla="*/ 1419687 h 1419687"/>
                <a:gd name="connsiteX4" fmla="*/ 0 w 907455"/>
                <a:gd name="connsiteY4" fmla="*/ 1419687 h 1419687"/>
                <a:gd name="connsiteX5" fmla="*/ 0 w 907455"/>
                <a:gd name="connsiteY5" fmla="*/ 0 h 1419687"/>
                <a:gd name="connsiteX6" fmla="*/ 907455 w 907455"/>
                <a:gd name="connsiteY6" fmla="*/ 0 h 141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7455" h="1419687">
                  <a:moveTo>
                    <a:pt x="907455" y="0"/>
                  </a:moveTo>
                  <a:lnTo>
                    <a:pt x="907455" y="1230694"/>
                  </a:lnTo>
                  <a:lnTo>
                    <a:pt x="229042" y="1230694"/>
                  </a:lnTo>
                  <a:lnTo>
                    <a:pt x="229042" y="1419687"/>
                  </a:lnTo>
                  <a:lnTo>
                    <a:pt x="0" y="1419687"/>
                  </a:lnTo>
                  <a:lnTo>
                    <a:pt x="0" y="0"/>
                  </a:lnTo>
                  <a:lnTo>
                    <a:pt x="907455" y="0"/>
                  </a:lnTo>
                  <a:close/>
                </a:path>
              </a:pathLst>
            </a:custGeom>
          </p:spPr>
        </p:pic>
      </p:grpSp>
      <p:grpSp>
        <p:nvGrpSpPr>
          <p:cNvPr id="28" name="组合 27"/>
          <p:cNvGrpSpPr/>
          <p:nvPr/>
        </p:nvGrpSpPr>
        <p:grpSpPr>
          <a:xfrm>
            <a:off x="695325" y="3777218"/>
            <a:ext cx="3863110" cy="1879957"/>
            <a:chOff x="695325" y="3777218"/>
            <a:chExt cx="3593631" cy="1399979"/>
          </a:xfrm>
        </p:grpSpPr>
        <p:sp>
          <p:nvSpPr>
            <p:cNvPr id="18" name="任意多边形: 形状 17"/>
            <p:cNvSpPr/>
            <p:nvPr/>
          </p:nvSpPr>
          <p:spPr>
            <a:xfrm flipV="1">
              <a:off x="695325" y="3777218"/>
              <a:ext cx="3593631" cy="1399979"/>
            </a:xfrm>
            <a:custGeom>
              <a:avLst/>
              <a:gdLst>
                <a:gd name="connsiteX0" fmla="*/ 0 w 3593631"/>
                <a:gd name="connsiteY0" fmla="*/ 0 h 1399979"/>
                <a:gd name="connsiteX1" fmla="*/ 3328035 w 3593631"/>
                <a:gd name="connsiteY1" fmla="*/ 0 h 1399979"/>
                <a:gd name="connsiteX2" fmla="*/ 3328035 w 3593631"/>
                <a:gd name="connsiteY2" fmla="*/ 1 h 1399979"/>
                <a:gd name="connsiteX3" fmla="*/ 3593631 w 3593631"/>
                <a:gd name="connsiteY3" fmla="*/ 1 h 1399979"/>
                <a:gd name="connsiteX4" fmla="*/ 3328035 w 3593631"/>
                <a:gd name="connsiteY4" fmla="*/ 191301 h 1399979"/>
                <a:gd name="connsiteX5" fmla="*/ 3328035 w 3593631"/>
                <a:gd name="connsiteY5" fmla="*/ 1399979 h 1399979"/>
                <a:gd name="connsiteX6" fmla="*/ 0 w 3593631"/>
                <a:gd name="connsiteY6" fmla="*/ 1399979 h 139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631" h="1399979">
                  <a:moveTo>
                    <a:pt x="0" y="0"/>
                  </a:moveTo>
                  <a:lnTo>
                    <a:pt x="3328035" y="0"/>
                  </a:lnTo>
                  <a:lnTo>
                    <a:pt x="3328035" y="1"/>
                  </a:lnTo>
                  <a:lnTo>
                    <a:pt x="3593631" y="1"/>
                  </a:lnTo>
                  <a:lnTo>
                    <a:pt x="3328035" y="191301"/>
                  </a:lnTo>
                  <a:lnTo>
                    <a:pt x="3328035" y="1399979"/>
                  </a:lnTo>
                  <a:lnTo>
                    <a:pt x="0" y="1399979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B9AC8">
                    <a:alpha val="27000"/>
                  </a:srgbClr>
                </a:gs>
                <a:gs pos="48000">
                  <a:srgbClr val="1EA3E0">
                    <a:alpha val="4000"/>
                  </a:srgbClr>
                </a:gs>
                <a:gs pos="23000">
                  <a:srgbClr val="37E5E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0">
              <a:solidFill>
                <a:srgbClr val="1EA3E0">
                  <a:alpha val="39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pic>
          <p:nvPicPr>
            <p:cNvPr id="22" name="图形 21"/>
            <p:cNvPicPr>
              <a:picLocks noChangeAspect="1"/>
            </p:cNvPicPr>
            <p:nvPr/>
          </p:nvPicPr>
          <p:blipFill>
            <a:blip r:embed="rId4" cstate="screen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63526" b="29547"/>
            <a:stretch>
              <a:fillRect/>
            </a:stretch>
          </p:blipFill>
          <p:spPr>
            <a:xfrm rot="5400000" flipV="1">
              <a:off x="889151" y="4296618"/>
              <a:ext cx="686753" cy="1074405"/>
            </a:xfrm>
            <a:custGeom>
              <a:avLst/>
              <a:gdLst>
                <a:gd name="connsiteX0" fmla="*/ 907455 w 907455"/>
                <a:gd name="connsiteY0" fmla="*/ 0 h 1419687"/>
                <a:gd name="connsiteX1" fmla="*/ 907455 w 907455"/>
                <a:gd name="connsiteY1" fmla="*/ 1230694 h 1419687"/>
                <a:gd name="connsiteX2" fmla="*/ 229042 w 907455"/>
                <a:gd name="connsiteY2" fmla="*/ 1230694 h 1419687"/>
                <a:gd name="connsiteX3" fmla="*/ 229042 w 907455"/>
                <a:gd name="connsiteY3" fmla="*/ 1419687 h 1419687"/>
                <a:gd name="connsiteX4" fmla="*/ 0 w 907455"/>
                <a:gd name="connsiteY4" fmla="*/ 1419687 h 1419687"/>
                <a:gd name="connsiteX5" fmla="*/ 0 w 907455"/>
                <a:gd name="connsiteY5" fmla="*/ 0 h 1419687"/>
                <a:gd name="connsiteX6" fmla="*/ 907455 w 907455"/>
                <a:gd name="connsiteY6" fmla="*/ 0 h 141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7455" h="1419687">
                  <a:moveTo>
                    <a:pt x="907455" y="0"/>
                  </a:moveTo>
                  <a:lnTo>
                    <a:pt x="907455" y="1230694"/>
                  </a:lnTo>
                  <a:lnTo>
                    <a:pt x="229042" y="1230694"/>
                  </a:lnTo>
                  <a:lnTo>
                    <a:pt x="229042" y="1419687"/>
                  </a:lnTo>
                  <a:lnTo>
                    <a:pt x="0" y="1419687"/>
                  </a:lnTo>
                  <a:lnTo>
                    <a:pt x="0" y="0"/>
                  </a:lnTo>
                  <a:lnTo>
                    <a:pt x="907455" y="0"/>
                  </a:lnTo>
                  <a:close/>
                </a:path>
              </a:pathLst>
            </a:custGeom>
          </p:spPr>
        </p:pic>
      </p:grpSp>
      <p:grpSp>
        <p:nvGrpSpPr>
          <p:cNvPr id="25" name="组合 24"/>
          <p:cNvGrpSpPr/>
          <p:nvPr/>
        </p:nvGrpSpPr>
        <p:grpSpPr>
          <a:xfrm>
            <a:off x="7904542" y="1782127"/>
            <a:ext cx="3593631" cy="1399979"/>
            <a:chOff x="7904542" y="1782127"/>
            <a:chExt cx="3593631" cy="1399979"/>
          </a:xfrm>
        </p:grpSpPr>
        <p:sp>
          <p:nvSpPr>
            <p:cNvPr id="19" name="任意多边形: 形状 18"/>
            <p:cNvSpPr/>
            <p:nvPr/>
          </p:nvSpPr>
          <p:spPr>
            <a:xfrm flipH="1">
              <a:off x="7904542" y="1782127"/>
              <a:ext cx="3593631" cy="1399979"/>
            </a:xfrm>
            <a:custGeom>
              <a:avLst/>
              <a:gdLst>
                <a:gd name="connsiteX0" fmla="*/ 0 w 3593631"/>
                <a:gd name="connsiteY0" fmla="*/ 0 h 1399979"/>
                <a:gd name="connsiteX1" fmla="*/ 3328035 w 3593631"/>
                <a:gd name="connsiteY1" fmla="*/ 0 h 1399979"/>
                <a:gd name="connsiteX2" fmla="*/ 3328035 w 3593631"/>
                <a:gd name="connsiteY2" fmla="*/ 1 h 1399979"/>
                <a:gd name="connsiteX3" fmla="*/ 3593631 w 3593631"/>
                <a:gd name="connsiteY3" fmla="*/ 1 h 1399979"/>
                <a:gd name="connsiteX4" fmla="*/ 3328035 w 3593631"/>
                <a:gd name="connsiteY4" fmla="*/ 191301 h 1399979"/>
                <a:gd name="connsiteX5" fmla="*/ 3328035 w 3593631"/>
                <a:gd name="connsiteY5" fmla="*/ 1399979 h 1399979"/>
                <a:gd name="connsiteX6" fmla="*/ 0 w 3593631"/>
                <a:gd name="connsiteY6" fmla="*/ 1399979 h 139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631" h="1399979">
                  <a:moveTo>
                    <a:pt x="0" y="0"/>
                  </a:moveTo>
                  <a:lnTo>
                    <a:pt x="3328035" y="0"/>
                  </a:lnTo>
                  <a:lnTo>
                    <a:pt x="3328035" y="1"/>
                  </a:lnTo>
                  <a:lnTo>
                    <a:pt x="3593631" y="1"/>
                  </a:lnTo>
                  <a:lnTo>
                    <a:pt x="3328035" y="191301"/>
                  </a:lnTo>
                  <a:lnTo>
                    <a:pt x="3328035" y="1399979"/>
                  </a:lnTo>
                  <a:lnTo>
                    <a:pt x="0" y="1399979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B9AC8">
                    <a:alpha val="27000"/>
                  </a:srgbClr>
                </a:gs>
                <a:gs pos="48000">
                  <a:srgbClr val="1EA3E0">
                    <a:alpha val="4000"/>
                  </a:srgbClr>
                </a:gs>
                <a:gs pos="23000">
                  <a:srgbClr val="37E5E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0">
              <a:solidFill>
                <a:srgbClr val="1EA3E0">
                  <a:alpha val="39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pic>
          <p:nvPicPr>
            <p:cNvPr id="23" name="图形 22"/>
            <p:cNvPicPr>
              <a:picLocks noChangeAspect="1"/>
            </p:cNvPicPr>
            <p:nvPr/>
          </p:nvPicPr>
          <p:blipFill>
            <a:blip r:embed="rId4" cstate="screen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63526" b="29547"/>
            <a:stretch>
              <a:fillRect/>
            </a:stretch>
          </p:blipFill>
          <p:spPr>
            <a:xfrm rot="5400000" flipH="1">
              <a:off x="10617594" y="1595920"/>
              <a:ext cx="686753" cy="1074405"/>
            </a:xfrm>
            <a:custGeom>
              <a:avLst/>
              <a:gdLst>
                <a:gd name="connsiteX0" fmla="*/ 907455 w 907455"/>
                <a:gd name="connsiteY0" fmla="*/ 0 h 1419687"/>
                <a:gd name="connsiteX1" fmla="*/ 907455 w 907455"/>
                <a:gd name="connsiteY1" fmla="*/ 1230694 h 1419687"/>
                <a:gd name="connsiteX2" fmla="*/ 229042 w 907455"/>
                <a:gd name="connsiteY2" fmla="*/ 1230694 h 1419687"/>
                <a:gd name="connsiteX3" fmla="*/ 229042 w 907455"/>
                <a:gd name="connsiteY3" fmla="*/ 1419687 h 1419687"/>
                <a:gd name="connsiteX4" fmla="*/ 0 w 907455"/>
                <a:gd name="connsiteY4" fmla="*/ 1419687 h 1419687"/>
                <a:gd name="connsiteX5" fmla="*/ 0 w 907455"/>
                <a:gd name="connsiteY5" fmla="*/ 0 h 1419687"/>
                <a:gd name="connsiteX6" fmla="*/ 907455 w 907455"/>
                <a:gd name="connsiteY6" fmla="*/ 0 h 141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7455" h="1419687">
                  <a:moveTo>
                    <a:pt x="907455" y="0"/>
                  </a:moveTo>
                  <a:lnTo>
                    <a:pt x="907455" y="1230694"/>
                  </a:lnTo>
                  <a:lnTo>
                    <a:pt x="229042" y="1230694"/>
                  </a:lnTo>
                  <a:lnTo>
                    <a:pt x="229042" y="1419687"/>
                  </a:lnTo>
                  <a:lnTo>
                    <a:pt x="0" y="1419687"/>
                  </a:lnTo>
                  <a:lnTo>
                    <a:pt x="0" y="0"/>
                  </a:lnTo>
                  <a:lnTo>
                    <a:pt x="907455" y="0"/>
                  </a:lnTo>
                  <a:close/>
                </a:path>
              </a:pathLst>
            </a:custGeom>
          </p:spPr>
        </p:pic>
      </p:grpSp>
      <p:grpSp>
        <p:nvGrpSpPr>
          <p:cNvPr id="26" name="组合 25"/>
          <p:cNvGrpSpPr/>
          <p:nvPr/>
        </p:nvGrpSpPr>
        <p:grpSpPr>
          <a:xfrm>
            <a:off x="7904542" y="3777218"/>
            <a:ext cx="3863110" cy="1879957"/>
            <a:chOff x="7904542" y="3777218"/>
            <a:chExt cx="3593631" cy="1399979"/>
          </a:xfrm>
        </p:grpSpPr>
        <p:sp>
          <p:nvSpPr>
            <p:cNvPr id="20" name="任意多边形: 形状 19"/>
            <p:cNvSpPr/>
            <p:nvPr/>
          </p:nvSpPr>
          <p:spPr>
            <a:xfrm flipH="1" flipV="1">
              <a:off x="7904542" y="3777218"/>
              <a:ext cx="3593631" cy="1399979"/>
            </a:xfrm>
            <a:custGeom>
              <a:avLst/>
              <a:gdLst>
                <a:gd name="connsiteX0" fmla="*/ 0 w 3593631"/>
                <a:gd name="connsiteY0" fmla="*/ 0 h 1399979"/>
                <a:gd name="connsiteX1" fmla="*/ 3328035 w 3593631"/>
                <a:gd name="connsiteY1" fmla="*/ 0 h 1399979"/>
                <a:gd name="connsiteX2" fmla="*/ 3328035 w 3593631"/>
                <a:gd name="connsiteY2" fmla="*/ 1 h 1399979"/>
                <a:gd name="connsiteX3" fmla="*/ 3593631 w 3593631"/>
                <a:gd name="connsiteY3" fmla="*/ 1 h 1399979"/>
                <a:gd name="connsiteX4" fmla="*/ 3328035 w 3593631"/>
                <a:gd name="connsiteY4" fmla="*/ 191301 h 1399979"/>
                <a:gd name="connsiteX5" fmla="*/ 3328035 w 3593631"/>
                <a:gd name="connsiteY5" fmla="*/ 1399979 h 1399979"/>
                <a:gd name="connsiteX6" fmla="*/ 0 w 3593631"/>
                <a:gd name="connsiteY6" fmla="*/ 1399979 h 139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631" h="1399979">
                  <a:moveTo>
                    <a:pt x="0" y="0"/>
                  </a:moveTo>
                  <a:lnTo>
                    <a:pt x="3328035" y="0"/>
                  </a:lnTo>
                  <a:lnTo>
                    <a:pt x="3328035" y="1"/>
                  </a:lnTo>
                  <a:lnTo>
                    <a:pt x="3593631" y="1"/>
                  </a:lnTo>
                  <a:lnTo>
                    <a:pt x="3328035" y="191301"/>
                  </a:lnTo>
                  <a:lnTo>
                    <a:pt x="3328035" y="1399979"/>
                  </a:lnTo>
                  <a:lnTo>
                    <a:pt x="0" y="1399979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B9AC8">
                    <a:alpha val="27000"/>
                  </a:srgbClr>
                </a:gs>
                <a:gs pos="48000">
                  <a:srgbClr val="1EA3E0">
                    <a:alpha val="4000"/>
                  </a:srgbClr>
                </a:gs>
                <a:gs pos="23000">
                  <a:srgbClr val="37E5E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0">
              <a:solidFill>
                <a:srgbClr val="1EA3E0">
                  <a:alpha val="39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pic>
          <p:nvPicPr>
            <p:cNvPr id="24" name="图形 23"/>
            <p:cNvPicPr>
              <a:picLocks noChangeAspect="1"/>
            </p:cNvPicPr>
            <p:nvPr/>
          </p:nvPicPr>
          <p:blipFill>
            <a:blip r:embed="rId4" cstate="screen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63526" b="29547"/>
            <a:stretch>
              <a:fillRect/>
            </a:stretch>
          </p:blipFill>
          <p:spPr>
            <a:xfrm rot="16200000" flipH="1" flipV="1">
              <a:off x="10617594" y="4296618"/>
              <a:ext cx="686753" cy="1074405"/>
            </a:xfrm>
            <a:custGeom>
              <a:avLst/>
              <a:gdLst>
                <a:gd name="connsiteX0" fmla="*/ 907455 w 907455"/>
                <a:gd name="connsiteY0" fmla="*/ 0 h 1419687"/>
                <a:gd name="connsiteX1" fmla="*/ 907455 w 907455"/>
                <a:gd name="connsiteY1" fmla="*/ 1230694 h 1419687"/>
                <a:gd name="connsiteX2" fmla="*/ 229042 w 907455"/>
                <a:gd name="connsiteY2" fmla="*/ 1230694 h 1419687"/>
                <a:gd name="connsiteX3" fmla="*/ 229042 w 907455"/>
                <a:gd name="connsiteY3" fmla="*/ 1419687 h 1419687"/>
                <a:gd name="connsiteX4" fmla="*/ 0 w 907455"/>
                <a:gd name="connsiteY4" fmla="*/ 1419687 h 1419687"/>
                <a:gd name="connsiteX5" fmla="*/ 0 w 907455"/>
                <a:gd name="connsiteY5" fmla="*/ 0 h 1419687"/>
                <a:gd name="connsiteX6" fmla="*/ 907455 w 907455"/>
                <a:gd name="connsiteY6" fmla="*/ 0 h 141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7455" h="1419687">
                  <a:moveTo>
                    <a:pt x="907455" y="0"/>
                  </a:moveTo>
                  <a:lnTo>
                    <a:pt x="907455" y="1230694"/>
                  </a:lnTo>
                  <a:lnTo>
                    <a:pt x="229042" y="1230694"/>
                  </a:lnTo>
                  <a:lnTo>
                    <a:pt x="229042" y="1419687"/>
                  </a:lnTo>
                  <a:lnTo>
                    <a:pt x="0" y="1419687"/>
                  </a:lnTo>
                  <a:lnTo>
                    <a:pt x="0" y="0"/>
                  </a:lnTo>
                  <a:lnTo>
                    <a:pt x="907455" y="0"/>
                  </a:lnTo>
                  <a:close/>
                </a:path>
              </a:pathLst>
            </a:custGeom>
          </p:spPr>
        </p:pic>
      </p:grpSp>
      <p:sp>
        <p:nvSpPr>
          <p:cNvPr id="29" name="文本框 28"/>
          <p:cNvSpPr txBox="1"/>
          <p:nvPr/>
        </p:nvSpPr>
        <p:spPr>
          <a:xfrm>
            <a:off x="864297" y="2340971"/>
            <a:ext cx="3256290" cy="13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能够快速处理和分析实时产生的数据。这包括高效的数据采集、流式处理和实时计算技术，以确保个性化体验能够及时地响应和更新。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64297" y="1937611"/>
            <a:ext cx="1647743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实时数据处理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864297" y="4341155"/>
            <a:ext cx="3256290" cy="992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采用实时的推荐算法来生成个性化推荐结果。传统的离线批处理推荐算法需要较长时间来生成推荐结果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864297" y="3937795"/>
            <a:ext cx="1647743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实时推荐算法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8397638" y="2340971"/>
            <a:ext cx="2895721" cy="992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根据用户的实时行为和上下文信息，实时做出个性化决策和反馈。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9120852" y="1937611"/>
            <a:ext cx="2172508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实时决策和反馈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8053730" y="4256135"/>
            <a:ext cx="3273973" cy="13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能够感知和理解用户的上下文信息，如时间、地点、设备等，通过结合上下文信息和个性化模型，可以提供更精确和针对性的个性化体验。</a:t>
            </a:r>
          </a:p>
        </p:txBody>
      </p:sp>
      <p:sp>
        <p:nvSpPr>
          <p:cNvPr id="36" name="文本框 35"/>
          <p:cNvSpPr txBox="1"/>
          <p:nvPr/>
        </p:nvSpPr>
        <p:spPr>
          <a:xfrm>
            <a:off x="8229600" y="3844937"/>
            <a:ext cx="3063759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上下文感知和适应性</a:t>
            </a:r>
          </a:p>
        </p:txBody>
      </p:sp>
      <p:sp>
        <p:nvSpPr>
          <p:cNvPr id="46" name="iconfont-1185-36786"/>
          <p:cNvSpPr>
            <a:spLocks noChangeAspect="1"/>
          </p:cNvSpPr>
          <p:nvPr/>
        </p:nvSpPr>
        <p:spPr bwMode="auto">
          <a:xfrm>
            <a:off x="5628564" y="2938048"/>
            <a:ext cx="934872" cy="981904"/>
          </a:xfrm>
          <a:custGeom>
            <a:avLst/>
            <a:gdLst>
              <a:gd name="T0" fmla="*/ 6494 w 10560"/>
              <a:gd name="T1" fmla="*/ 6542 h 11089"/>
              <a:gd name="T2" fmla="*/ 7173 w 10560"/>
              <a:gd name="T3" fmla="*/ 4060 h 11089"/>
              <a:gd name="T4" fmla="*/ 5071 w 10560"/>
              <a:gd name="T5" fmla="*/ 2639 h 11089"/>
              <a:gd name="T6" fmla="*/ 3563 w 10560"/>
              <a:gd name="T7" fmla="*/ 5355 h 11089"/>
              <a:gd name="T8" fmla="*/ 4242 w 10560"/>
              <a:gd name="T9" fmla="*/ 6826 h 11089"/>
              <a:gd name="T10" fmla="*/ 2755 w 10560"/>
              <a:gd name="T11" fmla="*/ 11089 h 11089"/>
              <a:gd name="T12" fmla="*/ 8449 w 10560"/>
              <a:gd name="T13" fmla="*/ 10482 h 11089"/>
              <a:gd name="T14" fmla="*/ 9899 w 10560"/>
              <a:gd name="T15" fmla="*/ 3763 h 11089"/>
              <a:gd name="T16" fmla="*/ 675 w 10560"/>
              <a:gd name="T17" fmla="*/ 3759 h 11089"/>
              <a:gd name="T18" fmla="*/ 0 w 10560"/>
              <a:gd name="T19" fmla="*/ 7442 h 11089"/>
              <a:gd name="T20" fmla="*/ 2217 w 10560"/>
              <a:gd name="T21" fmla="*/ 7442 h 11089"/>
              <a:gd name="T22" fmla="*/ 2379 w 10560"/>
              <a:gd name="T23" fmla="*/ 6847 h 11089"/>
              <a:gd name="T24" fmla="*/ 2926 w 10560"/>
              <a:gd name="T25" fmla="*/ 5029 h 11089"/>
              <a:gd name="T26" fmla="*/ 2217 w 10560"/>
              <a:gd name="T27" fmla="*/ 4804 h 11089"/>
              <a:gd name="T28" fmla="*/ 1558 w 10560"/>
              <a:gd name="T29" fmla="*/ 3762 h 11089"/>
              <a:gd name="T30" fmla="*/ 9013 w 10560"/>
              <a:gd name="T31" fmla="*/ 3748 h 11089"/>
              <a:gd name="T32" fmla="*/ 8271 w 10560"/>
              <a:gd name="T33" fmla="*/ 4795 h 11089"/>
              <a:gd name="T34" fmla="*/ 7627 w 10560"/>
              <a:gd name="T35" fmla="*/ 5027 h 11089"/>
              <a:gd name="T36" fmla="*/ 8191 w 10560"/>
              <a:gd name="T37" fmla="*/ 6848 h 11089"/>
              <a:gd name="T38" fmla="*/ 8271 w 10560"/>
              <a:gd name="T39" fmla="*/ 7443 h 11089"/>
              <a:gd name="T40" fmla="*/ 10560 w 10560"/>
              <a:gd name="T41" fmla="*/ 7443 h 11089"/>
              <a:gd name="T42" fmla="*/ 9899 w 10560"/>
              <a:gd name="T43" fmla="*/ 3763 h 11089"/>
              <a:gd name="T44" fmla="*/ 2379 w 10560"/>
              <a:gd name="T45" fmla="*/ 4947 h 11089"/>
              <a:gd name="T46" fmla="*/ 2534 w 10560"/>
              <a:gd name="T47" fmla="*/ 6612 h 11089"/>
              <a:gd name="T48" fmla="*/ 2226 w 10560"/>
              <a:gd name="T49" fmla="*/ 6612 h 11089"/>
              <a:gd name="T50" fmla="*/ 8271 w 10560"/>
              <a:gd name="T51" fmla="*/ 6683 h 11089"/>
              <a:gd name="T52" fmla="*/ 8032 w 10560"/>
              <a:gd name="T53" fmla="*/ 6613 h 11089"/>
              <a:gd name="T54" fmla="*/ 8191 w 10560"/>
              <a:gd name="T55" fmla="*/ 4946 h 11089"/>
              <a:gd name="T56" fmla="*/ 8271 w 10560"/>
              <a:gd name="T57" fmla="*/ 6683 h 11089"/>
              <a:gd name="T58" fmla="*/ 1109 w 10560"/>
              <a:gd name="T59" fmla="*/ 7613 h 11089"/>
              <a:gd name="T60" fmla="*/ 783 w 10560"/>
              <a:gd name="T61" fmla="*/ 4199 h 11089"/>
              <a:gd name="T62" fmla="*/ 1003 w 10560"/>
              <a:gd name="T63" fmla="*/ 4064 h 11089"/>
              <a:gd name="T64" fmla="*/ 1109 w 10560"/>
              <a:gd name="T65" fmla="*/ 4027 h 11089"/>
              <a:gd name="T66" fmla="*/ 1327 w 10560"/>
              <a:gd name="T67" fmla="*/ 4170 h 11089"/>
              <a:gd name="T68" fmla="*/ 1434 w 10560"/>
              <a:gd name="T69" fmla="*/ 4199 h 11089"/>
              <a:gd name="T70" fmla="*/ 5286 w 10560"/>
              <a:gd name="T71" fmla="*/ 419 h 11089"/>
              <a:gd name="T72" fmla="*/ 1109 w 10560"/>
              <a:gd name="T73" fmla="*/ 3721 h 11089"/>
              <a:gd name="T74" fmla="*/ 5286 w 10560"/>
              <a:gd name="T75" fmla="*/ 302 h 11089"/>
              <a:gd name="T76" fmla="*/ 9416 w 10560"/>
              <a:gd name="T77" fmla="*/ 3718 h 11089"/>
              <a:gd name="T78" fmla="*/ 5286 w 10560"/>
              <a:gd name="T79" fmla="*/ 419 h 11089"/>
              <a:gd name="T80" fmla="*/ 9416 w 10560"/>
              <a:gd name="T81" fmla="*/ 7615 h 11089"/>
              <a:gd name="T82" fmla="*/ 9079 w 10560"/>
              <a:gd name="T83" fmla="*/ 4196 h 11089"/>
              <a:gd name="T84" fmla="*/ 9240 w 10560"/>
              <a:gd name="T85" fmla="*/ 4181 h 11089"/>
              <a:gd name="T86" fmla="*/ 9422 w 10560"/>
              <a:gd name="T87" fmla="*/ 4025 h 11089"/>
              <a:gd name="T88" fmla="*/ 9576 w 10560"/>
              <a:gd name="T89" fmla="*/ 4077 h 11089"/>
              <a:gd name="T90" fmla="*/ 9751 w 10560"/>
              <a:gd name="T91" fmla="*/ 7443 h 110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0560" h="11089">
                <a:moveTo>
                  <a:pt x="6494" y="6908"/>
                </a:moveTo>
                <a:lnTo>
                  <a:pt x="6494" y="6542"/>
                </a:lnTo>
                <a:cubicBezTo>
                  <a:pt x="6903" y="6287"/>
                  <a:pt x="7173" y="5850"/>
                  <a:pt x="7173" y="5355"/>
                </a:cubicBezTo>
                <a:lnTo>
                  <a:pt x="7173" y="4060"/>
                </a:lnTo>
                <a:cubicBezTo>
                  <a:pt x="7173" y="3276"/>
                  <a:pt x="6496" y="2639"/>
                  <a:pt x="5665" y="2639"/>
                </a:cubicBezTo>
                <a:lnTo>
                  <a:pt x="5071" y="2639"/>
                </a:lnTo>
                <a:cubicBezTo>
                  <a:pt x="4239" y="2639"/>
                  <a:pt x="3563" y="3276"/>
                  <a:pt x="3563" y="4060"/>
                </a:cubicBezTo>
                <a:lnTo>
                  <a:pt x="3563" y="5355"/>
                </a:lnTo>
                <a:cubicBezTo>
                  <a:pt x="3563" y="5850"/>
                  <a:pt x="3833" y="6287"/>
                  <a:pt x="4242" y="6542"/>
                </a:cubicBezTo>
                <a:lnTo>
                  <a:pt x="4242" y="6826"/>
                </a:lnTo>
                <a:cubicBezTo>
                  <a:pt x="3003" y="7352"/>
                  <a:pt x="2111" y="8792"/>
                  <a:pt x="2111" y="10482"/>
                </a:cubicBezTo>
                <a:cubicBezTo>
                  <a:pt x="2111" y="10817"/>
                  <a:pt x="2399" y="11089"/>
                  <a:pt x="2755" y="11089"/>
                </a:cubicBezTo>
                <a:lnTo>
                  <a:pt x="7805" y="11089"/>
                </a:lnTo>
                <a:cubicBezTo>
                  <a:pt x="8161" y="11089"/>
                  <a:pt x="8449" y="10817"/>
                  <a:pt x="8449" y="10482"/>
                </a:cubicBezTo>
                <a:cubicBezTo>
                  <a:pt x="8449" y="8873"/>
                  <a:pt x="7641" y="7491"/>
                  <a:pt x="6494" y="6908"/>
                </a:cubicBezTo>
                <a:close/>
                <a:moveTo>
                  <a:pt x="9899" y="3763"/>
                </a:moveTo>
                <a:cubicBezTo>
                  <a:pt x="9524" y="1631"/>
                  <a:pt x="7553" y="0"/>
                  <a:pt x="5286" y="0"/>
                </a:cubicBezTo>
                <a:cubicBezTo>
                  <a:pt x="2977" y="0"/>
                  <a:pt x="1023" y="1605"/>
                  <a:pt x="675" y="3759"/>
                </a:cubicBezTo>
                <a:cubicBezTo>
                  <a:pt x="278" y="3832"/>
                  <a:pt x="0" y="4002"/>
                  <a:pt x="0" y="4199"/>
                </a:cubicBezTo>
                <a:lnTo>
                  <a:pt x="0" y="7442"/>
                </a:lnTo>
                <a:cubicBezTo>
                  <a:pt x="0" y="7705"/>
                  <a:pt x="498" y="7920"/>
                  <a:pt x="1109" y="7920"/>
                </a:cubicBezTo>
                <a:cubicBezTo>
                  <a:pt x="1720" y="7920"/>
                  <a:pt x="2217" y="7705"/>
                  <a:pt x="2217" y="7442"/>
                </a:cubicBezTo>
                <a:lnTo>
                  <a:pt x="2217" y="6836"/>
                </a:lnTo>
                <a:cubicBezTo>
                  <a:pt x="2269" y="6843"/>
                  <a:pt x="2323" y="6847"/>
                  <a:pt x="2379" y="6847"/>
                </a:cubicBezTo>
                <a:cubicBezTo>
                  <a:pt x="2680" y="6847"/>
                  <a:pt x="2926" y="6742"/>
                  <a:pt x="2926" y="6612"/>
                </a:cubicBezTo>
                <a:lnTo>
                  <a:pt x="2926" y="5029"/>
                </a:lnTo>
                <a:cubicBezTo>
                  <a:pt x="2926" y="4899"/>
                  <a:pt x="2680" y="4794"/>
                  <a:pt x="2379" y="4794"/>
                </a:cubicBezTo>
                <a:cubicBezTo>
                  <a:pt x="2323" y="4794"/>
                  <a:pt x="2269" y="4797"/>
                  <a:pt x="2217" y="4804"/>
                </a:cubicBezTo>
                <a:lnTo>
                  <a:pt x="2217" y="4199"/>
                </a:lnTo>
                <a:cubicBezTo>
                  <a:pt x="2217" y="4004"/>
                  <a:pt x="1946" y="3836"/>
                  <a:pt x="1558" y="3762"/>
                </a:cubicBezTo>
                <a:cubicBezTo>
                  <a:pt x="1858" y="2017"/>
                  <a:pt x="3432" y="721"/>
                  <a:pt x="5286" y="721"/>
                </a:cubicBezTo>
                <a:cubicBezTo>
                  <a:pt x="7100" y="721"/>
                  <a:pt x="8681" y="2029"/>
                  <a:pt x="9013" y="3748"/>
                </a:cubicBezTo>
                <a:cubicBezTo>
                  <a:pt x="8580" y="3817"/>
                  <a:pt x="8271" y="3992"/>
                  <a:pt x="8271" y="4196"/>
                </a:cubicBezTo>
                <a:lnTo>
                  <a:pt x="8271" y="4795"/>
                </a:lnTo>
                <a:cubicBezTo>
                  <a:pt x="8245" y="4793"/>
                  <a:pt x="8218" y="4793"/>
                  <a:pt x="8191" y="4793"/>
                </a:cubicBezTo>
                <a:cubicBezTo>
                  <a:pt x="7881" y="4793"/>
                  <a:pt x="7627" y="4898"/>
                  <a:pt x="7627" y="5027"/>
                </a:cubicBezTo>
                <a:lnTo>
                  <a:pt x="7627" y="6613"/>
                </a:lnTo>
                <a:cubicBezTo>
                  <a:pt x="7627" y="6742"/>
                  <a:pt x="7881" y="6848"/>
                  <a:pt x="8191" y="6848"/>
                </a:cubicBezTo>
                <a:cubicBezTo>
                  <a:pt x="8218" y="6848"/>
                  <a:pt x="8245" y="6847"/>
                  <a:pt x="8271" y="6845"/>
                </a:cubicBezTo>
                <a:lnTo>
                  <a:pt x="8271" y="7443"/>
                </a:lnTo>
                <a:cubicBezTo>
                  <a:pt x="8271" y="7707"/>
                  <a:pt x="8784" y="7922"/>
                  <a:pt x="9416" y="7922"/>
                </a:cubicBezTo>
                <a:cubicBezTo>
                  <a:pt x="10047" y="7922"/>
                  <a:pt x="10560" y="7707"/>
                  <a:pt x="10560" y="7443"/>
                </a:cubicBezTo>
                <a:lnTo>
                  <a:pt x="10560" y="4196"/>
                </a:lnTo>
                <a:cubicBezTo>
                  <a:pt x="10560" y="4005"/>
                  <a:pt x="10289" y="3839"/>
                  <a:pt x="9899" y="3763"/>
                </a:cubicBezTo>
                <a:close/>
                <a:moveTo>
                  <a:pt x="2226" y="5029"/>
                </a:moveTo>
                <a:cubicBezTo>
                  <a:pt x="2226" y="4985"/>
                  <a:pt x="2296" y="4947"/>
                  <a:pt x="2379" y="4947"/>
                </a:cubicBezTo>
                <a:cubicBezTo>
                  <a:pt x="2463" y="4947"/>
                  <a:pt x="2534" y="4985"/>
                  <a:pt x="2534" y="5029"/>
                </a:cubicBezTo>
                <a:lnTo>
                  <a:pt x="2534" y="6612"/>
                </a:lnTo>
                <a:cubicBezTo>
                  <a:pt x="2534" y="6656"/>
                  <a:pt x="2463" y="6694"/>
                  <a:pt x="2379" y="6694"/>
                </a:cubicBezTo>
                <a:cubicBezTo>
                  <a:pt x="2296" y="6694"/>
                  <a:pt x="2226" y="6656"/>
                  <a:pt x="2226" y="6612"/>
                </a:cubicBezTo>
                <a:lnTo>
                  <a:pt x="2226" y="5029"/>
                </a:lnTo>
                <a:close/>
                <a:moveTo>
                  <a:pt x="8271" y="6683"/>
                </a:moveTo>
                <a:cubicBezTo>
                  <a:pt x="8247" y="6690"/>
                  <a:pt x="8220" y="6694"/>
                  <a:pt x="8191" y="6694"/>
                </a:cubicBezTo>
                <a:cubicBezTo>
                  <a:pt x="8105" y="6694"/>
                  <a:pt x="8032" y="6657"/>
                  <a:pt x="8032" y="6613"/>
                </a:cubicBezTo>
                <a:lnTo>
                  <a:pt x="8032" y="5027"/>
                </a:lnTo>
                <a:cubicBezTo>
                  <a:pt x="8032" y="4983"/>
                  <a:pt x="8105" y="4946"/>
                  <a:pt x="8191" y="4946"/>
                </a:cubicBezTo>
                <a:cubicBezTo>
                  <a:pt x="8220" y="4946"/>
                  <a:pt x="8247" y="4950"/>
                  <a:pt x="8271" y="4957"/>
                </a:cubicBezTo>
                <a:lnTo>
                  <a:pt x="8271" y="6683"/>
                </a:lnTo>
                <a:close/>
                <a:moveTo>
                  <a:pt x="1434" y="7442"/>
                </a:moveTo>
                <a:cubicBezTo>
                  <a:pt x="1434" y="7535"/>
                  <a:pt x="1285" y="7613"/>
                  <a:pt x="1109" y="7613"/>
                </a:cubicBezTo>
                <a:cubicBezTo>
                  <a:pt x="933" y="7613"/>
                  <a:pt x="783" y="7535"/>
                  <a:pt x="783" y="7442"/>
                </a:cubicBezTo>
                <a:lnTo>
                  <a:pt x="783" y="4199"/>
                </a:lnTo>
                <a:cubicBezTo>
                  <a:pt x="791" y="4201"/>
                  <a:pt x="799" y="4202"/>
                  <a:pt x="807" y="4202"/>
                </a:cubicBezTo>
                <a:cubicBezTo>
                  <a:pt x="901" y="4210"/>
                  <a:pt x="995" y="4147"/>
                  <a:pt x="1003" y="4064"/>
                </a:cubicBezTo>
                <a:lnTo>
                  <a:pt x="1006" y="4037"/>
                </a:lnTo>
                <a:cubicBezTo>
                  <a:pt x="1039" y="4031"/>
                  <a:pt x="1073" y="4027"/>
                  <a:pt x="1109" y="4027"/>
                </a:cubicBezTo>
                <a:cubicBezTo>
                  <a:pt x="1125" y="4027"/>
                  <a:pt x="1141" y="4028"/>
                  <a:pt x="1157" y="4029"/>
                </a:cubicBezTo>
                <a:cubicBezTo>
                  <a:pt x="1163" y="4104"/>
                  <a:pt x="1234" y="4165"/>
                  <a:pt x="1327" y="4170"/>
                </a:cubicBezTo>
                <a:cubicBezTo>
                  <a:pt x="1360" y="4170"/>
                  <a:pt x="1392" y="4163"/>
                  <a:pt x="1421" y="4151"/>
                </a:cubicBezTo>
                <a:cubicBezTo>
                  <a:pt x="1429" y="4166"/>
                  <a:pt x="1434" y="4182"/>
                  <a:pt x="1434" y="4199"/>
                </a:cubicBezTo>
                <a:lnTo>
                  <a:pt x="1434" y="7442"/>
                </a:lnTo>
                <a:close/>
                <a:moveTo>
                  <a:pt x="5286" y="419"/>
                </a:moveTo>
                <a:cubicBezTo>
                  <a:pt x="3247" y="419"/>
                  <a:pt x="1519" y="1828"/>
                  <a:pt x="1195" y="3722"/>
                </a:cubicBezTo>
                <a:cubicBezTo>
                  <a:pt x="1167" y="3721"/>
                  <a:pt x="1138" y="3721"/>
                  <a:pt x="1109" y="3721"/>
                </a:cubicBezTo>
                <a:cubicBezTo>
                  <a:pt x="1090" y="3721"/>
                  <a:pt x="1070" y="3721"/>
                  <a:pt x="1051" y="3721"/>
                </a:cubicBezTo>
                <a:cubicBezTo>
                  <a:pt x="1408" y="1757"/>
                  <a:pt x="3189" y="302"/>
                  <a:pt x="5286" y="302"/>
                </a:cubicBezTo>
                <a:cubicBezTo>
                  <a:pt x="7343" y="302"/>
                  <a:pt x="9135" y="1776"/>
                  <a:pt x="9521" y="3720"/>
                </a:cubicBezTo>
                <a:cubicBezTo>
                  <a:pt x="9486" y="3718"/>
                  <a:pt x="9451" y="3718"/>
                  <a:pt x="9416" y="3718"/>
                </a:cubicBezTo>
                <a:cubicBezTo>
                  <a:pt x="9403" y="3718"/>
                  <a:pt x="9390" y="3718"/>
                  <a:pt x="9378" y="3718"/>
                </a:cubicBezTo>
                <a:cubicBezTo>
                  <a:pt x="9025" y="1846"/>
                  <a:pt x="7286" y="419"/>
                  <a:pt x="5286" y="419"/>
                </a:cubicBezTo>
                <a:close/>
                <a:moveTo>
                  <a:pt x="9751" y="7443"/>
                </a:moveTo>
                <a:cubicBezTo>
                  <a:pt x="9751" y="7536"/>
                  <a:pt x="9597" y="7615"/>
                  <a:pt x="9416" y="7615"/>
                </a:cubicBezTo>
                <a:cubicBezTo>
                  <a:pt x="9234" y="7615"/>
                  <a:pt x="9079" y="7536"/>
                  <a:pt x="9079" y="7443"/>
                </a:cubicBezTo>
                <a:lnTo>
                  <a:pt x="9079" y="4196"/>
                </a:lnTo>
                <a:cubicBezTo>
                  <a:pt x="9079" y="4174"/>
                  <a:pt x="9089" y="4152"/>
                  <a:pt x="9105" y="4132"/>
                </a:cubicBezTo>
                <a:cubicBezTo>
                  <a:pt x="9139" y="4162"/>
                  <a:pt x="9187" y="4181"/>
                  <a:pt x="9240" y="4181"/>
                </a:cubicBezTo>
                <a:cubicBezTo>
                  <a:pt x="9245" y="4181"/>
                  <a:pt x="9250" y="4180"/>
                  <a:pt x="9256" y="4180"/>
                </a:cubicBezTo>
                <a:cubicBezTo>
                  <a:pt x="9353" y="4173"/>
                  <a:pt x="9425" y="4104"/>
                  <a:pt x="9422" y="4025"/>
                </a:cubicBezTo>
                <a:cubicBezTo>
                  <a:pt x="9476" y="4025"/>
                  <a:pt x="9527" y="4033"/>
                  <a:pt x="9572" y="4045"/>
                </a:cubicBezTo>
                <a:cubicBezTo>
                  <a:pt x="9573" y="4056"/>
                  <a:pt x="9575" y="4066"/>
                  <a:pt x="9576" y="4077"/>
                </a:cubicBezTo>
                <a:cubicBezTo>
                  <a:pt x="9584" y="4153"/>
                  <a:pt x="9660" y="4212"/>
                  <a:pt x="9751" y="4215"/>
                </a:cubicBezTo>
                <a:lnTo>
                  <a:pt x="9751" y="7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574985" y="2334630"/>
            <a:ext cx="7042030" cy="1609908"/>
            <a:chOff x="2574985" y="1618350"/>
            <a:chExt cx="7042030" cy="1609908"/>
          </a:xfrm>
        </p:grpSpPr>
        <p:sp>
          <p:nvSpPr>
            <p:cNvPr id="12" name="矩形 11"/>
            <p:cNvSpPr/>
            <p:nvPr/>
          </p:nvSpPr>
          <p:spPr>
            <a:xfrm>
              <a:off x="5300174" y="1618350"/>
              <a:ext cx="159165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150" normalizeH="0" baseline="0" noProof="0" dirty="0">
                  <a:ln>
                    <a:noFill/>
                  </a:ln>
                  <a:gradFill>
                    <a:gsLst>
                      <a:gs pos="52000">
                        <a:srgbClr val="BEF6F9"/>
                      </a:gs>
                      <a:gs pos="89000">
                        <a:srgbClr val="4472C4">
                          <a:lumMod val="30000"/>
                          <a:lumOff val="70000"/>
                          <a:alpha val="10000"/>
                        </a:srgbClr>
                      </a:gs>
                    </a:gsLst>
                    <a:lin ang="5400000" scaled="1"/>
                  </a:gra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PART Five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317183" y="1782169"/>
              <a:ext cx="1299832" cy="120810"/>
              <a:chOff x="6941297" y="1754828"/>
              <a:chExt cx="1429814" cy="132891"/>
            </a:xfrm>
          </p:grpSpPr>
          <p:sp>
            <p:nvSpPr>
              <p:cNvPr id="18" name="任意多边形: 形状 17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 flipH="1">
              <a:off x="2574985" y="1782169"/>
              <a:ext cx="1299832" cy="120810"/>
              <a:chOff x="6941297" y="1754828"/>
              <a:chExt cx="1429814" cy="132891"/>
            </a:xfrm>
          </p:grpSpPr>
          <p:sp>
            <p:nvSpPr>
              <p:cNvPr id="21" name="任意多边形: 形状 20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 flipH="1">
              <a:off x="2604000" y="3220514"/>
              <a:ext cx="6984000" cy="7744"/>
            </a:xfrm>
            <a:prstGeom prst="rect">
              <a:avLst/>
            </a:prstGeom>
            <a:solidFill>
              <a:srgbClr val="BEF6F9"/>
            </a:solidFill>
            <a:ln>
              <a:noFill/>
            </a:ln>
            <a:effectLst>
              <a:glow rad="635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2815294" y="2772476"/>
            <a:ext cx="656141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6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	</a:t>
            </a:r>
            <a:r>
              <a:rPr kumimoji="0" lang="zh-CN" altLang="en-US" sz="56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自主个性化控制</a:t>
            </a:r>
          </a:p>
        </p:txBody>
      </p:sp>
    </p:spTree>
    <p:extLst>
      <p:ext uri="{BB962C8B-B14F-4D97-AF65-F5344CB8AC3E}">
        <p14:creationId xmlns:p14="http://schemas.microsoft.com/office/powerpoint/2010/main" val="2474847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4405" y="1794076"/>
            <a:ext cx="2406007" cy="3680192"/>
            <a:chOff x="-4405" y="1794076"/>
            <a:chExt cx="2406007" cy="3680192"/>
          </a:xfrm>
        </p:grpSpPr>
        <p:sp>
          <p:nvSpPr>
            <p:cNvPr id="2" name="矩形 1"/>
            <p:cNvSpPr/>
            <p:nvPr/>
          </p:nvSpPr>
          <p:spPr>
            <a:xfrm>
              <a:off x="214830" y="1794076"/>
              <a:ext cx="1862680" cy="648182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38922" y="2519479"/>
              <a:ext cx="1862680" cy="206531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-4405" y="4761268"/>
              <a:ext cx="1399459" cy="713000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4702031" y="608303"/>
            <a:ext cx="278794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自主个性化控制</a:t>
            </a:r>
          </a:p>
        </p:txBody>
      </p:sp>
      <p:grpSp>
        <p:nvGrpSpPr>
          <p:cNvPr id="3" name="组合 2"/>
          <p:cNvGrpSpPr/>
          <p:nvPr/>
        </p:nvGrpSpPr>
        <p:grpSpPr>
          <a:xfrm flipH="1">
            <a:off x="10626716" y="2963033"/>
            <a:ext cx="1565284" cy="931934"/>
            <a:chOff x="4901685" y="1794076"/>
            <a:chExt cx="2186772" cy="931934"/>
          </a:xfrm>
        </p:grpSpPr>
        <p:sp>
          <p:nvSpPr>
            <p:cNvPr id="9" name="矩形 8"/>
            <p:cNvSpPr/>
            <p:nvPr/>
          </p:nvSpPr>
          <p:spPr>
            <a:xfrm>
              <a:off x="4901685" y="1794076"/>
              <a:ext cx="1862680" cy="648182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5225777" y="2519479"/>
              <a:ext cx="1862680" cy="206531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2401602" y="2118167"/>
            <a:ext cx="4407873" cy="2371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除了由平台提供的个性化推荐外，给用户提供自主个性化控制的能力也是一种新颖的思路。允许用户自定义和调整推荐算法的权重，以满足其个人需求和偏好，可以增强用户对个性化体验的满意度和参与度。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EF5507F-E418-3714-28F4-9BCE1BE74AE4}"/>
              </a:ext>
            </a:extLst>
          </p:cNvPr>
          <p:cNvSpPr txBox="1"/>
          <p:nvPr/>
        </p:nvSpPr>
        <p:spPr>
          <a:xfrm>
            <a:off x="7731889" y="4484703"/>
            <a:ext cx="3126811" cy="684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例如闲鱼</a:t>
            </a:r>
            <a:r>
              <a:rPr lang="en-US" altLang="zh-CN" sz="16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APP</a:t>
            </a:r>
            <a:r>
              <a:rPr lang="zh-CN" altLang="en-US" sz="16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中用户可以管理个性化的广告</a:t>
            </a:r>
          </a:p>
        </p:txBody>
      </p:sp>
      <p:pic>
        <p:nvPicPr>
          <p:cNvPr id="3074" name="Picture 2" descr="闲鱼如何自主控制个性化商品-百度经验">
            <a:extLst>
              <a:ext uri="{FF2B5EF4-FFF2-40B4-BE49-F238E27FC236}">
                <a16:creationId xmlns:a16="http://schemas.microsoft.com/office/drawing/2014/main" id="{9F260027-1EEE-5464-FFC9-4666E6F80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187" y="2113385"/>
            <a:ext cx="22098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9210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59874" y="608303"/>
            <a:ext cx="16722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核心技术</a:t>
            </a:r>
          </a:p>
        </p:txBody>
      </p:sp>
      <p:grpSp>
        <p:nvGrpSpPr>
          <p:cNvPr id="39" name="组合 38"/>
          <p:cNvGrpSpPr/>
          <p:nvPr/>
        </p:nvGrpSpPr>
        <p:grpSpPr>
          <a:xfrm>
            <a:off x="3879782" y="2883374"/>
            <a:ext cx="748349" cy="26354"/>
            <a:chOff x="3933537" y="2979088"/>
            <a:chExt cx="748349" cy="26354"/>
          </a:xfrm>
        </p:grpSpPr>
        <p:sp>
          <p:nvSpPr>
            <p:cNvPr id="23" name="椭圆 22"/>
            <p:cNvSpPr/>
            <p:nvPr/>
          </p:nvSpPr>
          <p:spPr>
            <a:xfrm>
              <a:off x="3933537" y="2979088"/>
              <a:ext cx="26354" cy="26354"/>
            </a:xfrm>
            <a:prstGeom prst="ellipse">
              <a:avLst/>
            </a:prstGeom>
            <a:solidFill>
              <a:srgbClr val="1EA3E0"/>
            </a:solidFill>
            <a:ln>
              <a:noFill/>
            </a:ln>
            <a:effectLst>
              <a:glow rad="63500">
                <a:schemeClr val="accent5">
                  <a:satMod val="175000"/>
                  <a:alpha val="2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4655532" y="2979088"/>
              <a:ext cx="26354" cy="26354"/>
            </a:xfrm>
            <a:prstGeom prst="ellipse">
              <a:avLst/>
            </a:prstGeom>
            <a:solidFill>
              <a:srgbClr val="1EA3E0"/>
            </a:solidFill>
            <a:ln>
              <a:noFill/>
            </a:ln>
            <a:effectLst>
              <a:glow rad="63500">
                <a:schemeClr val="accent5">
                  <a:satMod val="175000"/>
                  <a:alpha val="2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28" name="椭圆 27"/>
            <p:cNvSpPr/>
            <p:nvPr/>
          </p:nvSpPr>
          <p:spPr>
            <a:xfrm>
              <a:off x="4294534" y="2979088"/>
              <a:ext cx="26354" cy="26354"/>
            </a:xfrm>
            <a:prstGeom prst="ellipse">
              <a:avLst/>
            </a:prstGeom>
            <a:solidFill>
              <a:srgbClr val="1EA3E0"/>
            </a:solidFill>
            <a:ln>
              <a:noFill/>
            </a:ln>
            <a:effectLst>
              <a:glow rad="63500">
                <a:schemeClr val="accent5">
                  <a:satMod val="175000"/>
                  <a:alpha val="2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7568923" y="2883374"/>
            <a:ext cx="748349" cy="26354"/>
            <a:chOff x="7494102" y="2979088"/>
            <a:chExt cx="748349" cy="26354"/>
          </a:xfrm>
        </p:grpSpPr>
        <p:sp>
          <p:nvSpPr>
            <p:cNvPr id="26" name="椭圆 25"/>
            <p:cNvSpPr/>
            <p:nvPr/>
          </p:nvSpPr>
          <p:spPr>
            <a:xfrm>
              <a:off x="7494102" y="2979088"/>
              <a:ext cx="26354" cy="26354"/>
            </a:xfrm>
            <a:prstGeom prst="ellipse">
              <a:avLst/>
            </a:prstGeom>
            <a:solidFill>
              <a:srgbClr val="1EA3E0"/>
            </a:solidFill>
            <a:ln>
              <a:noFill/>
            </a:ln>
            <a:effectLst>
              <a:glow rad="63500">
                <a:schemeClr val="accent5">
                  <a:satMod val="175000"/>
                  <a:alpha val="2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8216097" y="2979088"/>
              <a:ext cx="26354" cy="26354"/>
            </a:xfrm>
            <a:prstGeom prst="ellipse">
              <a:avLst/>
            </a:prstGeom>
            <a:solidFill>
              <a:srgbClr val="1EA3E0"/>
            </a:solidFill>
            <a:ln>
              <a:noFill/>
            </a:ln>
            <a:effectLst>
              <a:glow rad="63500">
                <a:schemeClr val="accent5">
                  <a:satMod val="175000"/>
                  <a:alpha val="2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7854773" y="2979088"/>
              <a:ext cx="26354" cy="26354"/>
            </a:xfrm>
            <a:prstGeom prst="ellipse">
              <a:avLst/>
            </a:prstGeom>
            <a:solidFill>
              <a:srgbClr val="1EA3E0"/>
            </a:solidFill>
            <a:ln>
              <a:noFill/>
            </a:ln>
            <a:effectLst>
              <a:glow rad="63500">
                <a:schemeClr val="accent5">
                  <a:satMod val="175000"/>
                  <a:alpha val="2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808993" y="4330207"/>
            <a:ext cx="3233242" cy="1916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用户偏好建模是核心技术之一，它通过分析用户行为、兴趣和反馈等数据，建立用户的个性化模型。这些模型可以包括用户的偏好权重、兴趣标签、行为规律等，以便在后续的个性化控制中使用。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431644" y="1491424"/>
            <a:ext cx="1945379" cy="1945379"/>
            <a:chOff x="9259358" y="1749626"/>
            <a:chExt cx="1224000" cy="1224000"/>
          </a:xfrm>
        </p:grpSpPr>
        <p:sp>
          <p:nvSpPr>
            <p:cNvPr id="12" name="任意多边形: 形状 225"/>
            <p:cNvSpPr/>
            <p:nvPr/>
          </p:nvSpPr>
          <p:spPr>
            <a:xfrm>
              <a:off x="9259358" y="1749626"/>
              <a:ext cx="1224000" cy="1224000"/>
            </a:xfrm>
            <a:prstGeom prst="roundRect">
              <a:avLst/>
            </a:prstGeom>
            <a:gradFill flip="none" rotWithShape="1">
              <a:gsLst>
                <a:gs pos="100000">
                  <a:srgbClr val="3B9AC8">
                    <a:alpha val="27000"/>
                  </a:srgbClr>
                </a:gs>
                <a:gs pos="48000">
                  <a:srgbClr val="1EA3E0">
                    <a:alpha val="4000"/>
                  </a:srgbClr>
                </a:gs>
                <a:gs pos="23000">
                  <a:srgbClr val="37E5E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0">
              <a:solidFill>
                <a:srgbClr val="1EA3E0">
                  <a:alpha val="39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13" name="任意多边形: 形状 226"/>
            <p:cNvSpPr/>
            <p:nvPr/>
          </p:nvSpPr>
          <p:spPr>
            <a:xfrm flipH="1">
              <a:off x="9259358" y="1749626"/>
              <a:ext cx="1224000" cy="1224000"/>
            </a:xfrm>
            <a:prstGeom prst="roundRect">
              <a:avLst/>
            </a:prstGeom>
            <a:noFill/>
            <a:ln w="38100">
              <a:gradFill>
                <a:gsLst>
                  <a:gs pos="91000">
                    <a:srgbClr val="46B7EE"/>
                  </a:gs>
                  <a:gs pos="90000">
                    <a:srgbClr val="4AB7EF">
                      <a:alpha val="0"/>
                    </a:srgbClr>
                  </a:gs>
                  <a:gs pos="10000">
                    <a:srgbClr val="4AB7EF">
                      <a:alpha val="0"/>
                    </a:srgbClr>
                  </a:gs>
                  <a:gs pos="9000">
                    <a:srgbClr val="4AB7EF"/>
                  </a:gs>
                  <a:gs pos="10000">
                    <a:srgbClr val="4AB7EF">
                      <a:alpha val="0"/>
                    </a:srgbClr>
                  </a:gs>
                  <a:gs pos="0">
                    <a:srgbClr val="4CB6EF"/>
                  </a:gs>
                  <a:gs pos="100000">
                    <a:srgbClr val="2EB7E6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14" name="任意多边形: 形状 226"/>
            <p:cNvSpPr/>
            <p:nvPr/>
          </p:nvSpPr>
          <p:spPr>
            <a:xfrm>
              <a:off x="9259358" y="1749626"/>
              <a:ext cx="1224000" cy="1224000"/>
            </a:xfrm>
            <a:prstGeom prst="roundRect">
              <a:avLst/>
            </a:prstGeom>
            <a:noFill/>
            <a:ln w="38100">
              <a:gradFill>
                <a:gsLst>
                  <a:gs pos="91000">
                    <a:srgbClr val="46B7EE"/>
                  </a:gs>
                  <a:gs pos="90000">
                    <a:srgbClr val="4AB7EF">
                      <a:alpha val="0"/>
                    </a:srgbClr>
                  </a:gs>
                  <a:gs pos="10000">
                    <a:srgbClr val="4AB7EF">
                      <a:alpha val="0"/>
                    </a:srgbClr>
                  </a:gs>
                  <a:gs pos="9000">
                    <a:srgbClr val="4AB7EF"/>
                  </a:gs>
                  <a:gs pos="10000">
                    <a:srgbClr val="4AB7EF">
                      <a:alpha val="0"/>
                    </a:srgbClr>
                  </a:gs>
                  <a:gs pos="0">
                    <a:srgbClr val="4CB6EF"/>
                  </a:gs>
                  <a:gs pos="100000">
                    <a:srgbClr val="2EB7E6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729280" y="3677134"/>
            <a:ext cx="1647743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8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用户偏好建模</a:t>
            </a:r>
            <a:endParaRPr lang="zh-CN" altLang="en-US" dirty="0">
              <a:solidFill>
                <a:schemeClr val="bg1"/>
              </a:solidFill>
              <a:latin typeface="思源黑体 CN Regular" panose="020B0500000000000000" charset="-122"/>
              <a:ea typeface="思源黑体 CN Regular" panose="020B0500000000000000" charset="-122"/>
              <a:cs typeface="思源黑体 CN Regular" panose="020B0500000000000000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5125837" y="1491424"/>
            <a:ext cx="1945379" cy="1945379"/>
            <a:chOff x="9259358" y="1749626"/>
            <a:chExt cx="1224000" cy="1224000"/>
          </a:xfrm>
        </p:grpSpPr>
        <p:sp>
          <p:nvSpPr>
            <p:cNvPr id="16" name="任意多边形: 形状 225"/>
            <p:cNvSpPr/>
            <p:nvPr/>
          </p:nvSpPr>
          <p:spPr>
            <a:xfrm>
              <a:off x="9259358" y="1749626"/>
              <a:ext cx="1224000" cy="1224000"/>
            </a:xfrm>
            <a:prstGeom prst="roundRect">
              <a:avLst/>
            </a:prstGeom>
            <a:gradFill flip="none" rotWithShape="1">
              <a:gsLst>
                <a:gs pos="100000">
                  <a:srgbClr val="3B9AC8">
                    <a:alpha val="27000"/>
                  </a:srgbClr>
                </a:gs>
                <a:gs pos="48000">
                  <a:srgbClr val="1EA3E0">
                    <a:alpha val="4000"/>
                  </a:srgbClr>
                </a:gs>
                <a:gs pos="23000">
                  <a:srgbClr val="37E5E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0">
              <a:solidFill>
                <a:srgbClr val="1EA3E0">
                  <a:alpha val="39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17" name="任意多边形: 形状 226"/>
            <p:cNvSpPr/>
            <p:nvPr/>
          </p:nvSpPr>
          <p:spPr>
            <a:xfrm flipH="1">
              <a:off x="9259358" y="1749626"/>
              <a:ext cx="1224000" cy="1224000"/>
            </a:xfrm>
            <a:prstGeom prst="roundRect">
              <a:avLst/>
            </a:prstGeom>
            <a:noFill/>
            <a:ln w="38100">
              <a:gradFill>
                <a:gsLst>
                  <a:gs pos="91000">
                    <a:srgbClr val="46B7EE"/>
                  </a:gs>
                  <a:gs pos="90000">
                    <a:srgbClr val="4AB7EF">
                      <a:alpha val="0"/>
                    </a:srgbClr>
                  </a:gs>
                  <a:gs pos="10000">
                    <a:srgbClr val="4AB7EF">
                      <a:alpha val="0"/>
                    </a:srgbClr>
                  </a:gs>
                  <a:gs pos="9000">
                    <a:srgbClr val="4AB7EF"/>
                  </a:gs>
                  <a:gs pos="10000">
                    <a:srgbClr val="4AB7EF">
                      <a:alpha val="0"/>
                    </a:srgbClr>
                  </a:gs>
                  <a:gs pos="0">
                    <a:srgbClr val="4CB6EF"/>
                  </a:gs>
                  <a:gs pos="100000">
                    <a:srgbClr val="2EB7E6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18" name="任意多边形: 形状 226"/>
            <p:cNvSpPr/>
            <p:nvPr/>
          </p:nvSpPr>
          <p:spPr>
            <a:xfrm>
              <a:off x="9259358" y="1749626"/>
              <a:ext cx="1224000" cy="1224000"/>
            </a:xfrm>
            <a:prstGeom prst="roundRect">
              <a:avLst/>
            </a:prstGeom>
            <a:noFill/>
            <a:ln w="38100">
              <a:gradFill>
                <a:gsLst>
                  <a:gs pos="91000">
                    <a:srgbClr val="46B7EE"/>
                  </a:gs>
                  <a:gs pos="90000">
                    <a:srgbClr val="4AB7EF">
                      <a:alpha val="0"/>
                    </a:srgbClr>
                  </a:gs>
                  <a:gs pos="10000">
                    <a:srgbClr val="4AB7EF">
                      <a:alpha val="0"/>
                    </a:srgbClr>
                  </a:gs>
                  <a:gs pos="9000">
                    <a:srgbClr val="4AB7EF"/>
                  </a:gs>
                  <a:gs pos="10000">
                    <a:srgbClr val="4AB7EF">
                      <a:alpha val="0"/>
                    </a:srgbClr>
                  </a:gs>
                  <a:gs pos="0">
                    <a:srgbClr val="4CB6EF"/>
                  </a:gs>
                  <a:gs pos="100000">
                    <a:srgbClr val="2EB7E6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4481906" y="4330207"/>
            <a:ext cx="3233242" cy="2223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为用户提供对个性化算法和推荐过程的透明度和可操作性。这可以通过展示算法的工作原理、让用户参与决策过程、提供反馈机制等方式实现。用户能够理解和控制个性化系统的运作，增强其对个性化体验的主动参与感。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4985828" y="3677134"/>
            <a:ext cx="2176779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透明度和可操作性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8814977" y="1483621"/>
            <a:ext cx="1945379" cy="1945379"/>
            <a:chOff x="9259358" y="1749626"/>
            <a:chExt cx="1224000" cy="1224000"/>
          </a:xfrm>
        </p:grpSpPr>
        <p:sp>
          <p:nvSpPr>
            <p:cNvPr id="20" name="任意多边形: 形状 225"/>
            <p:cNvSpPr/>
            <p:nvPr/>
          </p:nvSpPr>
          <p:spPr>
            <a:xfrm>
              <a:off x="9259358" y="1749626"/>
              <a:ext cx="1224000" cy="1224000"/>
            </a:xfrm>
            <a:prstGeom prst="roundRect">
              <a:avLst/>
            </a:prstGeom>
            <a:gradFill flip="none" rotWithShape="1">
              <a:gsLst>
                <a:gs pos="100000">
                  <a:srgbClr val="3B9AC8">
                    <a:alpha val="27000"/>
                  </a:srgbClr>
                </a:gs>
                <a:gs pos="48000">
                  <a:srgbClr val="1EA3E0">
                    <a:alpha val="4000"/>
                  </a:srgbClr>
                </a:gs>
                <a:gs pos="23000">
                  <a:srgbClr val="37E5E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0">
              <a:solidFill>
                <a:srgbClr val="1EA3E0">
                  <a:alpha val="39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21" name="任意多边形: 形状 226"/>
            <p:cNvSpPr/>
            <p:nvPr/>
          </p:nvSpPr>
          <p:spPr>
            <a:xfrm flipH="1">
              <a:off x="9259358" y="1749626"/>
              <a:ext cx="1224000" cy="1224000"/>
            </a:xfrm>
            <a:prstGeom prst="roundRect">
              <a:avLst/>
            </a:prstGeom>
            <a:noFill/>
            <a:ln w="38100">
              <a:gradFill>
                <a:gsLst>
                  <a:gs pos="91000">
                    <a:srgbClr val="46B7EE"/>
                  </a:gs>
                  <a:gs pos="90000">
                    <a:srgbClr val="4AB7EF">
                      <a:alpha val="0"/>
                    </a:srgbClr>
                  </a:gs>
                  <a:gs pos="10000">
                    <a:srgbClr val="4AB7EF">
                      <a:alpha val="0"/>
                    </a:srgbClr>
                  </a:gs>
                  <a:gs pos="9000">
                    <a:srgbClr val="4AB7EF"/>
                  </a:gs>
                  <a:gs pos="10000">
                    <a:srgbClr val="4AB7EF">
                      <a:alpha val="0"/>
                    </a:srgbClr>
                  </a:gs>
                  <a:gs pos="0">
                    <a:srgbClr val="4CB6EF"/>
                  </a:gs>
                  <a:gs pos="100000">
                    <a:srgbClr val="2EB7E6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  <p:sp>
          <p:nvSpPr>
            <p:cNvPr id="22" name="任意多边形: 形状 226"/>
            <p:cNvSpPr/>
            <p:nvPr/>
          </p:nvSpPr>
          <p:spPr>
            <a:xfrm>
              <a:off x="9259358" y="1749626"/>
              <a:ext cx="1224000" cy="1224000"/>
            </a:xfrm>
            <a:prstGeom prst="roundRect">
              <a:avLst/>
            </a:prstGeom>
            <a:noFill/>
            <a:ln w="38100">
              <a:gradFill>
                <a:gsLst>
                  <a:gs pos="91000">
                    <a:srgbClr val="46B7EE"/>
                  </a:gs>
                  <a:gs pos="90000">
                    <a:srgbClr val="4AB7EF">
                      <a:alpha val="0"/>
                    </a:srgbClr>
                  </a:gs>
                  <a:gs pos="10000">
                    <a:srgbClr val="4AB7EF">
                      <a:alpha val="0"/>
                    </a:srgbClr>
                  </a:gs>
                  <a:gs pos="9000">
                    <a:srgbClr val="4AB7EF"/>
                  </a:gs>
                  <a:gs pos="10000">
                    <a:srgbClr val="4AB7EF">
                      <a:alpha val="0"/>
                    </a:srgbClr>
                  </a:gs>
                  <a:gs pos="0">
                    <a:srgbClr val="4CB6EF"/>
                  </a:gs>
                  <a:gs pos="100000">
                    <a:srgbClr val="2EB7E6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Regular" panose="020B0500000000000000" charset="-122"/>
                <a:ea typeface="思源黑体 CN Regular" panose="020B0500000000000000" charset="-122"/>
                <a:cs typeface="+mn-cs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8171046" y="4741862"/>
            <a:ext cx="3233242" cy="1608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为用户提供对个人数据的隐私保护和数据控制机制。用户可以决定哪些数据用于个性化模型的建立和使用，并有权对其个人数据进行访问、修改和删除。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8627354" y="3859649"/>
            <a:ext cx="2320621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隐私保护和数据控制</a:t>
            </a:r>
          </a:p>
        </p:txBody>
      </p:sp>
      <p:sp>
        <p:nvSpPr>
          <p:cNvPr id="44" name="任意多边形: 形状 43"/>
          <p:cNvSpPr/>
          <p:nvPr/>
        </p:nvSpPr>
        <p:spPr>
          <a:xfrm>
            <a:off x="1783855" y="1884330"/>
            <a:ext cx="1181268" cy="1106858"/>
          </a:xfrm>
          <a:custGeom>
            <a:avLst/>
            <a:gdLst>
              <a:gd name="connsiteX0" fmla="*/ 1204350 w 1295267"/>
              <a:gd name="connsiteY0" fmla="*/ 1102507 h 1213676"/>
              <a:gd name="connsiteX1" fmla="*/ 1129460 w 1295267"/>
              <a:gd name="connsiteY1" fmla="*/ 1211636 h 1213676"/>
              <a:gd name="connsiteX2" fmla="*/ 803677 w 1295267"/>
              <a:gd name="connsiteY2" fmla="*/ 1213676 h 1213676"/>
              <a:gd name="connsiteX3" fmla="*/ 727913 w 1295267"/>
              <a:gd name="connsiteY3" fmla="*/ 1103090 h 1213676"/>
              <a:gd name="connsiteX4" fmla="*/ 874050 w 1295267"/>
              <a:gd name="connsiteY4" fmla="*/ 939324 h 1213676"/>
              <a:gd name="connsiteX5" fmla="*/ 922276 w 1295267"/>
              <a:gd name="connsiteY5" fmla="*/ 956954 h 1213676"/>
              <a:gd name="connsiteX6" fmla="*/ 926501 w 1295267"/>
              <a:gd name="connsiteY6" fmla="*/ 956517 h 1213676"/>
              <a:gd name="connsiteX7" fmla="*/ 970502 w 1295267"/>
              <a:gd name="connsiteY7" fmla="*/ 940635 h 1213676"/>
              <a:gd name="connsiteX8" fmla="*/ 1011153 w 1295267"/>
              <a:gd name="connsiteY8" fmla="*/ 956954 h 1213676"/>
              <a:gd name="connsiteX9" fmla="*/ 1054280 w 1295267"/>
              <a:gd name="connsiteY9" fmla="*/ 941510 h 1213676"/>
              <a:gd name="connsiteX10" fmla="*/ 1100758 w 1295267"/>
              <a:gd name="connsiteY10" fmla="*/ 957537 h 1213676"/>
              <a:gd name="connsiteX11" fmla="*/ 1150587 w 1295267"/>
              <a:gd name="connsiteY11" fmla="*/ 939616 h 1213676"/>
              <a:gd name="connsiteX12" fmla="*/ 1212218 w 1295267"/>
              <a:gd name="connsiteY12" fmla="*/ 999061 h 1213676"/>
              <a:gd name="connsiteX13" fmla="*/ 1154812 w 1295267"/>
              <a:gd name="connsiteY13" fmla="*/ 1071765 h 1213676"/>
              <a:gd name="connsiteX14" fmla="*/ 1102943 w 1295267"/>
              <a:gd name="connsiteY14" fmla="*/ 1055738 h 1213676"/>
              <a:gd name="connsiteX15" fmla="*/ 1059816 w 1295267"/>
              <a:gd name="connsiteY15" fmla="*/ 1072493 h 1213676"/>
              <a:gd name="connsiteX16" fmla="*/ 1014795 w 1295267"/>
              <a:gd name="connsiteY16" fmla="*/ 1054864 h 1213676"/>
              <a:gd name="connsiteX17" fmla="*/ 967588 w 1295267"/>
              <a:gd name="connsiteY17" fmla="*/ 1070891 h 1213676"/>
              <a:gd name="connsiteX18" fmla="*/ 922567 w 1295267"/>
              <a:gd name="connsiteY18" fmla="*/ 1054718 h 1213676"/>
              <a:gd name="connsiteX19" fmla="*/ 878858 w 1295267"/>
              <a:gd name="connsiteY19" fmla="*/ 1071474 h 1213676"/>
              <a:gd name="connsiteX20" fmla="*/ 828446 w 1295267"/>
              <a:gd name="connsiteY20" fmla="*/ 1050784 h 1213676"/>
              <a:gd name="connsiteX21" fmla="*/ 779928 w 1295267"/>
              <a:gd name="connsiteY21" fmla="*/ 1071182 h 1213676"/>
              <a:gd name="connsiteX22" fmla="*/ 715383 w 1295267"/>
              <a:gd name="connsiteY22" fmla="*/ 1006055 h 1213676"/>
              <a:gd name="connsiteX23" fmla="*/ 779636 w 1295267"/>
              <a:gd name="connsiteY23" fmla="*/ 939616 h 1213676"/>
              <a:gd name="connsiteX24" fmla="*/ 830340 w 1295267"/>
              <a:gd name="connsiteY24" fmla="*/ 960742 h 1213676"/>
              <a:gd name="connsiteX25" fmla="*/ 874050 w 1295267"/>
              <a:gd name="connsiteY25" fmla="*/ 939324 h 1213676"/>
              <a:gd name="connsiteX26" fmla="*/ 832234 w 1295267"/>
              <a:gd name="connsiteY26" fmla="*/ 794062 h 1213676"/>
              <a:gd name="connsiteX27" fmla="*/ 1107897 w 1295267"/>
              <a:gd name="connsiteY27" fmla="*/ 794062 h 1213676"/>
              <a:gd name="connsiteX28" fmla="*/ 1203330 w 1295267"/>
              <a:gd name="connsiteY28" fmla="*/ 909747 h 1213676"/>
              <a:gd name="connsiteX29" fmla="*/ 728205 w 1295267"/>
              <a:gd name="connsiteY29" fmla="*/ 909747 h 1213676"/>
              <a:gd name="connsiteX30" fmla="*/ 832234 w 1295267"/>
              <a:gd name="connsiteY30" fmla="*/ 794062 h 1213676"/>
              <a:gd name="connsiteX31" fmla="*/ 525246 w 1295267"/>
              <a:gd name="connsiteY31" fmla="*/ 0 h 1213676"/>
              <a:gd name="connsiteX32" fmla="*/ 608586 w 1295267"/>
              <a:gd name="connsiteY32" fmla="*/ 83340 h 1213676"/>
              <a:gd name="connsiteX33" fmla="*/ 529180 w 1295267"/>
              <a:gd name="connsiteY33" fmla="*/ 166534 h 1213676"/>
              <a:gd name="connsiteX34" fmla="*/ 494649 w 1295267"/>
              <a:gd name="connsiteY34" fmla="*/ 225980 h 1213676"/>
              <a:gd name="connsiteX35" fmla="*/ 512133 w 1295267"/>
              <a:gd name="connsiteY35" fmla="*/ 276974 h 1213676"/>
              <a:gd name="connsiteX36" fmla="*/ 488821 w 1295267"/>
              <a:gd name="connsiteY36" fmla="*/ 334817 h 1213676"/>
              <a:gd name="connsiteX37" fmla="*/ 525392 w 1295267"/>
              <a:gd name="connsiteY37" fmla="*/ 397905 h 1213676"/>
              <a:gd name="connsiteX38" fmla="*/ 601592 w 1295267"/>
              <a:gd name="connsiteY38" fmla="*/ 447880 h 1213676"/>
              <a:gd name="connsiteX39" fmla="*/ 694403 w 1295267"/>
              <a:gd name="connsiteY39" fmla="*/ 447297 h 1213676"/>
              <a:gd name="connsiteX40" fmla="*/ 770604 w 1295267"/>
              <a:gd name="connsiteY40" fmla="*/ 397759 h 1213676"/>
              <a:gd name="connsiteX41" fmla="*/ 771186 w 1295267"/>
              <a:gd name="connsiteY41" fmla="*/ 397759 h 1213676"/>
              <a:gd name="connsiteX42" fmla="*/ 808631 w 1295267"/>
              <a:gd name="connsiteY42" fmla="*/ 333069 h 1213676"/>
              <a:gd name="connsiteX43" fmla="*/ 793187 w 1295267"/>
              <a:gd name="connsiteY43" fmla="*/ 284988 h 1213676"/>
              <a:gd name="connsiteX44" fmla="*/ 876527 w 1295267"/>
              <a:gd name="connsiteY44" fmla="*/ 201648 h 1213676"/>
              <a:gd name="connsiteX45" fmla="*/ 959867 w 1295267"/>
              <a:gd name="connsiteY45" fmla="*/ 284988 h 1213676"/>
              <a:gd name="connsiteX46" fmla="*/ 876527 w 1295267"/>
              <a:gd name="connsiteY46" fmla="*/ 368328 h 1213676"/>
              <a:gd name="connsiteX47" fmla="*/ 873613 w 1295267"/>
              <a:gd name="connsiteY47" fmla="*/ 368182 h 1213676"/>
              <a:gd name="connsiteX48" fmla="*/ 836897 w 1295267"/>
              <a:gd name="connsiteY48" fmla="*/ 430687 h 1213676"/>
              <a:gd name="connsiteX49" fmla="*/ 854089 w 1295267"/>
              <a:gd name="connsiteY49" fmla="*/ 481245 h 1213676"/>
              <a:gd name="connsiteX50" fmla="*/ 835440 w 1295267"/>
              <a:gd name="connsiteY50" fmla="*/ 533697 h 1213676"/>
              <a:gd name="connsiteX51" fmla="*/ 871428 w 1295267"/>
              <a:gd name="connsiteY51" fmla="*/ 595182 h 1213676"/>
              <a:gd name="connsiteX52" fmla="*/ 940052 w 1295267"/>
              <a:gd name="connsiteY52" fmla="*/ 643700 h 1213676"/>
              <a:gd name="connsiteX53" fmla="*/ 1022664 w 1295267"/>
              <a:gd name="connsiteY53" fmla="*/ 643700 h 1213676"/>
              <a:gd name="connsiteX54" fmla="*/ 1098427 w 1295267"/>
              <a:gd name="connsiteY54" fmla="*/ 594890 h 1213676"/>
              <a:gd name="connsiteX55" fmla="*/ 1116348 w 1295267"/>
              <a:gd name="connsiteY55" fmla="*/ 596930 h 1213676"/>
              <a:gd name="connsiteX56" fmla="*/ 1151025 w 1295267"/>
              <a:gd name="connsiteY56" fmla="*/ 538068 h 1213676"/>
              <a:gd name="connsiteX57" fmla="*/ 1128587 w 1295267"/>
              <a:gd name="connsiteY57" fmla="*/ 481391 h 1213676"/>
              <a:gd name="connsiteX58" fmla="*/ 1211927 w 1295267"/>
              <a:gd name="connsiteY58" fmla="*/ 397905 h 1213676"/>
              <a:gd name="connsiteX59" fmla="*/ 1295267 w 1295267"/>
              <a:gd name="connsiteY59" fmla="*/ 481391 h 1213676"/>
              <a:gd name="connsiteX60" fmla="*/ 1220086 w 1295267"/>
              <a:gd name="connsiteY60" fmla="*/ 564439 h 1213676"/>
              <a:gd name="connsiteX61" fmla="*/ 1174337 w 1295267"/>
              <a:gd name="connsiteY61" fmla="*/ 644137 h 1213676"/>
              <a:gd name="connsiteX62" fmla="*/ 1181767 w 1295267"/>
              <a:gd name="connsiteY62" fmla="*/ 678522 h 1213676"/>
              <a:gd name="connsiteX63" fmla="*/ 1173608 w 1295267"/>
              <a:gd name="connsiteY63" fmla="*/ 714655 h 1213676"/>
              <a:gd name="connsiteX64" fmla="*/ 1117951 w 1295267"/>
              <a:gd name="connsiteY64" fmla="*/ 701397 h 1213676"/>
              <a:gd name="connsiteX65" fmla="*/ 1112997 w 1295267"/>
              <a:gd name="connsiteY65" fmla="*/ 700814 h 1213676"/>
              <a:gd name="connsiteX66" fmla="*/ 827426 w 1295267"/>
              <a:gd name="connsiteY66" fmla="*/ 700814 h 1213676"/>
              <a:gd name="connsiteX67" fmla="*/ 822473 w 1295267"/>
              <a:gd name="connsiteY67" fmla="*/ 701397 h 1213676"/>
              <a:gd name="connsiteX68" fmla="*/ 785902 w 1295267"/>
              <a:gd name="connsiteY68" fmla="*/ 707662 h 1213676"/>
              <a:gd name="connsiteX69" fmla="*/ 780803 w 1295267"/>
              <a:gd name="connsiteY69" fmla="*/ 678376 h 1213676"/>
              <a:gd name="connsiteX70" fmla="*/ 801201 w 1295267"/>
              <a:gd name="connsiteY70" fmla="*/ 623739 h 1213676"/>
              <a:gd name="connsiteX71" fmla="*/ 767398 w 1295267"/>
              <a:gd name="connsiteY71" fmla="*/ 564731 h 1213676"/>
              <a:gd name="connsiteX72" fmla="*/ 696443 w 1295267"/>
              <a:gd name="connsiteY72" fmla="*/ 519564 h 1213676"/>
              <a:gd name="connsiteX73" fmla="*/ 599407 w 1295267"/>
              <a:gd name="connsiteY73" fmla="*/ 519564 h 1213676"/>
              <a:gd name="connsiteX74" fmla="*/ 525246 w 1295267"/>
              <a:gd name="connsiteY74" fmla="*/ 564876 h 1213676"/>
              <a:gd name="connsiteX75" fmla="*/ 524955 w 1295267"/>
              <a:gd name="connsiteY75" fmla="*/ 564876 h 1213676"/>
              <a:gd name="connsiteX76" fmla="*/ 491152 w 1295267"/>
              <a:gd name="connsiteY76" fmla="*/ 623156 h 1213676"/>
              <a:gd name="connsiteX77" fmla="*/ 512133 w 1295267"/>
              <a:gd name="connsiteY77" fmla="*/ 678376 h 1213676"/>
              <a:gd name="connsiteX78" fmla="*/ 488821 w 1295267"/>
              <a:gd name="connsiteY78" fmla="*/ 736073 h 1213676"/>
              <a:gd name="connsiteX79" fmla="*/ 522041 w 1295267"/>
              <a:gd name="connsiteY79" fmla="*/ 795227 h 1213676"/>
              <a:gd name="connsiteX80" fmla="*/ 524955 w 1295267"/>
              <a:gd name="connsiteY80" fmla="*/ 795081 h 1213676"/>
              <a:gd name="connsiteX81" fmla="*/ 601447 w 1295267"/>
              <a:gd name="connsiteY81" fmla="*/ 845347 h 1213676"/>
              <a:gd name="connsiteX82" fmla="*/ 641368 w 1295267"/>
              <a:gd name="connsiteY82" fmla="*/ 845347 h 1213676"/>
              <a:gd name="connsiteX83" fmla="*/ 634812 w 1295267"/>
              <a:gd name="connsiteY83" fmla="*/ 913535 h 1213676"/>
              <a:gd name="connsiteX84" fmla="*/ 634958 w 1295267"/>
              <a:gd name="connsiteY84" fmla="*/ 916594 h 1213676"/>
              <a:gd name="connsiteX85" fmla="*/ 599261 w 1295267"/>
              <a:gd name="connsiteY85" fmla="*/ 916594 h 1213676"/>
              <a:gd name="connsiteX86" fmla="*/ 528306 w 1295267"/>
              <a:gd name="connsiteY86" fmla="*/ 961761 h 1213676"/>
              <a:gd name="connsiteX87" fmla="*/ 510968 w 1295267"/>
              <a:gd name="connsiteY87" fmla="*/ 991630 h 1213676"/>
              <a:gd name="connsiteX88" fmla="*/ 510822 w 1295267"/>
              <a:gd name="connsiteY88" fmla="*/ 991484 h 1213676"/>
              <a:gd name="connsiteX89" fmla="*/ 490424 w 1295267"/>
              <a:gd name="connsiteY89" fmla="*/ 1026743 h 1213676"/>
              <a:gd name="connsiteX90" fmla="*/ 512133 w 1295267"/>
              <a:gd name="connsiteY90" fmla="*/ 1082692 h 1213676"/>
              <a:gd name="connsiteX91" fmla="*/ 428793 w 1295267"/>
              <a:gd name="connsiteY91" fmla="*/ 1166177 h 1213676"/>
              <a:gd name="connsiteX92" fmla="*/ 345453 w 1295267"/>
              <a:gd name="connsiteY92" fmla="*/ 1082692 h 1213676"/>
              <a:gd name="connsiteX93" fmla="*/ 423402 w 1295267"/>
              <a:gd name="connsiteY93" fmla="*/ 999643 h 1213676"/>
              <a:gd name="connsiteX94" fmla="*/ 462013 w 1295267"/>
              <a:gd name="connsiteY94" fmla="*/ 932767 h 1213676"/>
              <a:gd name="connsiteX95" fmla="*/ 441760 w 1295267"/>
              <a:gd name="connsiteY95" fmla="*/ 878421 h 1213676"/>
              <a:gd name="connsiteX96" fmla="*/ 458370 w 1295267"/>
              <a:gd name="connsiteY96" fmla="*/ 828592 h 1213676"/>
              <a:gd name="connsiteX97" fmla="*/ 419468 w 1295267"/>
              <a:gd name="connsiteY97" fmla="*/ 761279 h 1213676"/>
              <a:gd name="connsiteX98" fmla="*/ 357109 w 1295267"/>
              <a:gd name="connsiteY98" fmla="*/ 720920 h 1213676"/>
              <a:gd name="connsiteX99" fmla="*/ 252788 w 1295267"/>
              <a:gd name="connsiteY99" fmla="*/ 720920 h 1213676"/>
              <a:gd name="connsiteX100" fmla="*/ 184018 w 1295267"/>
              <a:gd name="connsiteY100" fmla="*/ 761716 h 1213676"/>
              <a:gd name="connsiteX101" fmla="*/ 147739 w 1295267"/>
              <a:gd name="connsiteY101" fmla="*/ 825387 h 1213676"/>
              <a:gd name="connsiteX102" fmla="*/ 166680 w 1295267"/>
              <a:gd name="connsiteY102" fmla="*/ 878275 h 1213676"/>
              <a:gd name="connsiteX103" fmla="*/ 83340 w 1295267"/>
              <a:gd name="connsiteY103" fmla="*/ 961616 h 1213676"/>
              <a:gd name="connsiteX104" fmla="*/ 0 w 1295267"/>
              <a:gd name="connsiteY104" fmla="*/ 878275 h 1213676"/>
              <a:gd name="connsiteX105" fmla="*/ 80426 w 1295267"/>
              <a:gd name="connsiteY105" fmla="*/ 795081 h 1213676"/>
              <a:gd name="connsiteX106" fmla="*/ 116851 w 1295267"/>
              <a:gd name="connsiteY106" fmla="*/ 731556 h 1213676"/>
              <a:gd name="connsiteX107" fmla="*/ 97764 w 1295267"/>
              <a:gd name="connsiteY107" fmla="*/ 678522 h 1213676"/>
              <a:gd name="connsiteX108" fmla="*/ 181250 w 1295267"/>
              <a:gd name="connsiteY108" fmla="*/ 595036 h 1213676"/>
              <a:gd name="connsiteX109" fmla="*/ 257014 w 1295267"/>
              <a:gd name="connsiteY109" fmla="*/ 643845 h 1213676"/>
              <a:gd name="connsiteX110" fmla="*/ 353029 w 1295267"/>
              <a:gd name="connsiteY110" fmla="*/ 643845 h 1213676"/>
              <a:gd name="connsiteX111" fmla="*/ 424859 w 1295267"/>
              <a:gd name="connsiteY111" fmla="*/ 595182 h 1213676"/>
              <a:gd name="connsiteX112" fmla="*/ 460847 w 1295267"/>
              <a:gd name="connsiteY112" fmla="*/ 533988 h 1213676"/>
              <a:gd name="connsiteX113" fmla="*/ 441906 w 1295267"/>
              <a:gd name="connsiteY113" fmla="*/ 481245 h 1213676"/>
              <a:gd name="connsiteX114" fmla="*/ 459244 w 1295267"/>
              <a:gd name="connsiteY114" fmla="*/ 430541 h 1213676"/>
              <a:gd name="connsiteX115" fmla="*/ 417283 w 1295267"/>
              <a:gd name="connsiteY115" fmla="*/ 359440 h 1213676"/>
              <a:gd name="connsiteX116" fmla="*/ 360023 w 1295267"/>
              <a:gd name="connsiteY116" fmla="*/ 323890 h 1213676"/>
              <a:gd name="connsiteX117" fmla="*/ 254974 w 1295267"/>
              <a:gd name="connsiteY117" fmla="*/ 323890 h 1213676"/>
              <a:gd name="connsiteX118" fmla="*/ 181250 w 1295267"/>
              <a:gd name="connsiteY118" fmla="*/ 368474 h 1213676"/>
              <a:gd name="connsiteX119" fmla="*/ 97764 w 1295267"/>
              <a:gd name="connsiteY119" fmla="*/ 285134 h 1213676"/>
              <a:gd name="connsiteX120" fmla="*/ 181250 w 1295267"/>
              <a:gd name="connsiteY120" fmla="*/ 201794 h 1213676"/>
              <a:gd name="connsiteX121" fmla="*/ 255265 w 1295267"/>
              <a:gd name="connsiteY121" fmla="*/ 246960 h 1213676"/>
              <a:gd name="connsiteX122" fmla="*/ 351281 w 1295267"/>
              <a:gd name="connsiteY122" fmla="*/ 246960 h 1213676"/>
              <a:gd name="connsiteX123" fmla="*/ 428939 w 1295267"/>
              <a:gd name="connsiteY123" fmla="*/ 193634 h 1213676"/>
              <a:gd name="connsiteX124" fmla="*/ 429085 w 1295267"/>
              <a:gd name="connsiteY124" fmla="*/ 193634 h 1213676"/>
              <a:gd name="connsiteX125" fmla="*/ 462158 w 1295267"/>
              <a:gd name="connsiteY125" fmla="*/ 137686 h 1213676"/>
              <a:gd name="connsiteX126" fmla="*/ 441906 w 1295267"/>
              <a:gd name="connsiteY126" fmla="*/ 83340 h 1213676"/>
              <a:gd name="connsiteX127" fmla="*/ 525246 w 1295267"/>
              <a:gd name="connsiteY127" fmla="*/ 0 h 1213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1295267" h="1213676">
                <a:moveTo>
                  <a:pt x="1204350" y="1102507"/>
                </a:moveTo>
                <a:cubicBezTo>
                  <a:pt x="1200707" y="1173172"/>
                  <a:pt x="1189489" y="1205226"/>
                  <a:pt x="1129460" y="1211636"/>
                </a:cubicBezTo>
                <a:lnTo>
                  <a:pt x="803677" y="1213676"/>
                </a:lnTo>
                <a:cubicBezTo>
                  <a:pt x="737238" y="1204497"/>
                  <a:pt x="725436" y="1172297"/>
                  <a:pt x="727913" y="1103090"/>
                </a:cubicBezTo>
                <a:close/>
                <a:moveTo>
                  <a:pt x="874050" y="939324"/>
                </a:moveTo>
                <a:cubicBezTo>
                  <a:pt x="892699" y="939324"/>
                  <a:pt x="909309" y="942821"/>
                  <a:pt x="922276" y="956954"/>
                </a:cubicBezTo>
                <a:cubicBezTo>
                  <a:pt x="923442" y="957682"/>
                  <a:pt x="924899" y="957974"/>
                  <a:pt x="926501" y="956517"/>
                </a:cubicBezTo>
                <a:cubicBezTo>
                  <a:pt x="939031" y="944278"/>
                  <a:pt x="956078" y="939907"/>
                  <a:pt x="970502" y="940635"/>
                </a:cubicBezTo>
                <a:cubicBezTo>
                  <a:pt x="988132" y="941655"/>
                  <a:pt x="1001974" y="946755"/>
                  <a:pt x="1011153" y="956954"/>
                </a:cubicBezTo>
                <a:cubicBezTo>
                  <a:pt x="1025140" y="944424"/>
                  <a:pt x="1039418" y="938304"/>
                  <a:pt x="1054280" y="941510"/>
                </a:cubicBezTo>
                <a:cubicBezTo>
                  <a:pt x="1073075" y="939033"/>
                  <a:pt x="1088519" y="944424"/>
                  <a:pt x="1100758" y="957537"/>
                </a:cubicBezTo>
                <a:cubicBezTo>
                  <a:pt x="1116056" y="944861"/>
                  <a:pt x="1132374" y="937430"/>
                  <a:pt x="1150587" y="939616"/>
                </a:cubicBezTo>
                <a:cubicBezTo>
                  <a:pt x="1183223" y="941073"/>
                  <a:pt x="1205953" y="957537"/>
                  <a:pt x="1212218" y="999061"/>
                </a:cubicBezTo>
                <a:cubicBezTo>
                  <a:pt x="1214549" y="1037526"/>
                  <a:pt x="1196774" y="1062732"/>
                  <a:pt x="1154812" y="1071765"/>
                </a:cubicBezTo>
                <a:cubicBezTo>
                  <a:pt x="1135434" y="1073659"/>
                  <a:pt x="1117805" y="1069434"/>
                  <a:pt x="1102943" y="1055738"/>
                </a:cubicBezTo>
                <a:cubicBezTo>
                  <a:pt x="1091579" y="1063606"/>
                  <a:pt x="1077446" y="1070017"/>
                  <a:pt x="1059816" y="1072493"/>
                </a:cubicBezTo>
                <a:cubicBezTo>
                  <a:pt x="1041895" y="1071765"/>
                  <a:pt x="1026451" y="1066520"/>
                  <a:pt x="1014795" y="1054864"/>
                </a:cubicBezTo>
                <a:cubicBezTo>
                  <a:pt x="1005616" y="1064043"/>
                  <a:pt x="988715" y="1070891"/>
                  <a:pt x="967588" y="1070891"/>
                </a:cubicBezTo>
                <a:cubicBezTo>
                  <a:pt x="946608" y="1071036"/>
                  <a:pt x="931746" y="1065500"/>
                  <a:pt x="922567" y="1054718"/>
                </a:cubicBezTo>
                <a:cubicBezTo>
                  <a:pt x="912514" y="1066665"/>
                  <a:pt x="897361" y="1071619"/>
                  <a:pt x="878858" y="1071474"/>
                </a:cubicBezTo>
                <a:cubicBezTo>
                  <a:pt x="859188" y="1070162"/>
                  <a:pt x="843307" y="1063023"/>
                  <a:pt x="828446" y="1050784"/>
                </a:cubicBezTo>
                <a:cubicBezTo>
                  <a:pt x="815478" y="1062877"/>
                  <a:pt x="797849" y="1070017"/>
                  <a:pt x="779928" y="1071182"/>
                </a:cubicBezTo>
                <a:cubicBezTo>
                  <a:pt x="744231" y="1066374"/>
                  <a:pt x="718588" y="1049619"/>
                  <a:pt x="715383" y="1006055"/>
                </a:cubicBezTo>
                <a:cubicBezTo>
                  <a:pt x="717860" y="961179"/>
                  <a:pt x="741900" y="942238"/>
                  <a:pt x="779636" y="939616"/>
                </a:cubicBezTo>
                <a:cubicBezTo>
                  <a:pt x="798140" y="937139"/>
                  <a:pt x="815041" y="944132"/>
                  <a:pt x="830340" y="960742"/>
                </a:cubicBezTo>
                <a:cubicBezTo>
                  <a:pt x="841559" y="947192"/>
                  <a:pt x="855837" y="939178"/>
                  <a:pt x="874050" y="939324"/>
                </a:cubicBezTo>
                <a:close/>
                <a:moveTo>
                  <a:pt x="832234" y="794062"/>
                </a:moveTo>
                <a:lnTo>
                  <a:pt x="1107897" y="794062"/>
                </a:lnTo>
                <a:cubicBezTo>
                  <a:pt x="1167925" y="800473"/>
                  <a:pt x="1199833" y="839083"/>
                  <a:pt x="1203330" y="909747"/>
                </a:cubicBezTo>
                <a:lnTo>
                  <a:pt x="728205" y="909747"/>
                </a:lnTo>
                <a:cubicBezTo>
                  <a:pt x="725582" y="840394"/>
                  <a:pt x="760258" y="801784"/>
                  <a:pt x="832234" y="794062"/>
                </a:cubicBezTo>
                <a:close/>
                <a:moveTo>
                  <a:pt x="525246" y="0"/>
                </a:moveTo>
                <a:cubicBezTo>
                  <a:pt x="571287" y="0"/>
                  <a:pt x="608586" y="37299"/>
                  <a:pt x="608586" y="83340"/>
                </a:cubicBezTo>
                <a:cubicBezTo>
                  <a:pt x="608586" y="128070"/>
                  <a:pt x="573327" y="164495"/>
                  <a:pt x="529180" y="166534"/>
                </a:cubicBezTo>
                <a:lnTo>
                  <a:pt x="494649" y="225980"/>
                </a:lnTo>
                <a:cubicBezTo>
                  <a:pt x="505577" y="240112"/>
                  <a:pt x="512133" y="257596"/>
                  <a:pt x="512133" y="276974"/>
                </a:cubicBezTo>
                <a:cubicBezTo>
                  <a:pt x="512133" y="299412"/>
                  <a:pt x="503245" y="319810"/>
                  <a:pt x="488821" y="334817"/>
                </a:cubicBezTo>
                <a:lnTo>
                  <a:pt x="525392" y="397905"/>
                </a:lnTo>
                <a:cubicBezTo>
                  <a:pt x="559485" y="397905"/>
                  <a:pt x="588771" y="418448"/>
                  <a:pt x="601592" y="447880"/>
                </a:cubicBezTo>
                <a:lnTo>
                  <a:pt x="694403" y="447297"/>
                </a:lnTo>
                <a:cubicBezTo>
                  <a:pt x="707370" y="418157"/>
                  <a:pt x="736510" y="397759"/>
                  <a:pt x="770604" y="397759"/>
                </a:cubicBezTo>
                <a:lnTo>
                  <a:pt x="771186" y="397759"/>
                </a:lnTo>
                <a:lnTo>
                  <a:pt x="808631" y="333069"/>
                </a:lnTo>
                <a:cubicBezTo>
                  <a:pt x="798869" y="319519"/>
                  <a:pt x="793187" y="302909"/>
                  <a:pt x="793187" y="284988"/>
                </a:cubicBezTo>
                <a:cubicBezTo>
                  <a:pt x="793187" y="238947"/>
                  <a:pt x="830486" y="201648"/>
                  <a:pt x="876527" y="201648"/>
                </a:cubicBezTo>
                <a:cubicBezTo>
                  <a:pt x="922568" y="201648"/>
                  <a:pt x="959867" y="238947"/>
                  <a:pt x="959867" y="284988"/>
                </a:cubicBezTo>
                <a:cubicBezTo>
                  <a:pt x="959867" y="331029"/>
                  <a:pt x="922568" y="368328"/>
                  <a:pt x="876527" y="368328"/>
                </a:cubicBezTo>
                <a:cubicBezTo>
                  <a:pt x="875507" y="368328"/>
                  <a:pt x="874633" y="368182"/>
                  <a:pt x="873613" y="368182"/>
                </a:cubicBezTo>
                <a:lnTo>
                  <a:pt x="836897" y="430687"/>
                </a:lnTo>
                <a:cubicBezTo>
                  <a:pt x="847679" y="444820"/>
                  <a:pt x="854089" y="462158"/>
                  <a:pt x="854089" y="481245"/>
                </a:cubicBezTo>
                <a:cubicBezTo>
                  <a:pt x="854089" y="501060"/>
                  <a:pt x="847096" y="519272"/>
                  <a:pt x="835440" y="533697"/>
                </a:cubicBezTo>
                <a:lnTo>
                  <a:pt x="871428" y="595182"/>
                </a:lnTo>
                <a:cubicBezTo>
                  <a:pt x="902024" y="597804"/>
                  <a:pt x="927813" y="617037"/>
                  <a:pt x="940052" y="643700"/>
                </a:cubicBezTo>
                <a:lnTo>
                  <a:pt x="1022664" y="643700"/>
                </a:lnTo>
                <a:cubicBezTo>
                  <a:pt x="1035777" y="614851"/>
                  <a:pt x="1064771" y="594890"/>
                  <a:pt x="1098427" y="594890"/>
                </a:cubicBezTo>
                <a:cubicBezTo>
                  <a:pt x="1104692" y="594890"/>
                  <a:pt x="1110666" y="595619"/>
                  <a:pt x="1116348" y="596930"/>
                </a:cubicBezTo>
                <a:lnTo>
                  <a:pt x="1151025" y="538068"/>
                </a:lnTo>
                <a:cubicBezTo>
                  <a:pt x="1137183" y="523206"/>
                  <a:pt x="1128587" y="503245"/>
                  <a:pt x="1128587" y="481391"/>
                </a:cubicBezTo>
                <a:cubicBezTo>
                  <a:pt x="1128587" y="435204"/>
                  <a:pt x="1165886" y="397905"/>
                  <a:pt x="1211927" y="397905"/>
                </a:cubicBezTo>
                <a:cubicBezTo>
                  <a:pt x="1257968" y="397905"/>
                  <a:pt x="1295267" y="435204"/>
                  <a:pt x="1295267" y="481391"/>
                </a:cubicBezTo>
                <a:cubicBezTo>
                  <a:pt x="1295267" y="524518"/>
                  <a:pt x="1262339" y="560214"/>
                  <a:pt x="1220086" y="564439"/>
                </a:cubicBezTo>
                <a:lnTo>
                  <a:pt x="1174337" y="644137"/>
                </a:lnTo>
                <a:cubicBezTo>
                  <a:pt x="1179145" y="654627"/>
                  <a:pt x="1181767" y="666283"/>
                  <a:pt x="1181767" y="678522"/>
                </a:cubicBezTo>
                <a:cubicBezTo>
                  <a:pt x="1181767" y="691489"/>
                  <a:pt x="1178853" y="703728"/>
                  <a:pt x="1173608" y="714655"/>
                </a:cubicBezTo>
                <a:cubicBezTo>
                  <a:pt x="1157581" y="708390"/>
                  <a:pt x="1139077" y="703728"/>
                  <a:pt x="1117951" y="701397"/>
                </a:cubicBezTo>
                <a:lnTo>
                  <a:pt x="1112997" y="700814"/>
                </a:lnTo>
                <a:lnTo>
                  <a:pt x="827426" y="700814"/>
                </a:lnTo>
                <a:lnTo>
                  <a:pt x="822473" y="701397"/>
                </a:lnTo>
                <a:cubicBezTo>
                  <a:pt x="809651" y="702708"/>
                  <a:pt x="797558" y="704893"/>
                  <a:pt x="785902" y="707662"/>
                </a:cubicBezTo>
                <a:cubicBezTo>
                  <a:pt x="782551" y="698483"/>
                  <a:pt x="780803" y="688429"/>
                  <a:pt x="780803" y="678376"/>
                </a:cubicBezTo>
                <a:cubicBezTo>
                  <a:pt x="780803" y="657541"/>
                  <a:pt x="788525" y="638454"/>
                  <a:pt x="801201" y="623739"/>
                </a:cubicBezTo>
                <a:lnTo>
                  <a:pt x="767398" y="564731"/>
                </a:lnTo>
                <a:cubicBezTo>
                  <a:pt x="736364" y="563565"/>
                  <a:pt x="709847" y="545644"/>
                  <a:pt x="696443" y="519564"/>
                </a:cubicBezTo>
                <a:lnTo>
                  <a:pt x="599407" y="519564"/>
                </a:lnTo>
                <a:cubicBezTo>
                  <a:pt x="585566" y="546372"/>
                  <a:pt x="557591" y="564876"/>
                  <a:pt x="525246" y="564876"/>
                </a:cubicBezTo>
                <a:lnTo>
                  <a:pt x="524955" y="564876"/>
                </a:lnTo>
                <a:lnTo>
                  <a:pt x="491152" y="623156"/>
                </a:lnTo>
                <a:cubicBezTo>
                  <a:pt x="504120" y="637726"/>
                  <a:pt x="512133" y="657104"/>
                  <a:pt x="512133" y="678376"/>
                </a:cubicBezTo>
                <a:cubicBezTo>
                  <a:pt x="512133" y="700668"/>
                  <a:pt x="503245" y="721066"/>
                  <a:pt x="488821" y="736073"/>
                </a:cubicBezTo>
                <a:lnTo>
                  <a:pt x="522041" y="795227"/>
                </a:lnTo>
                <a:cubicBezTo>
                  <a:pt x="523061" y="795227"/>
                  <a:pt x="523935" y="795081"/>
                  <a:pt x="524955" y="795081"/>
                </a:cubicBezTo>
                <a:cubicBezTo>
                  <a:pt x="559194" y="795081"/>
                  <a:pt x="588625" y="815771"/>
                  <a:pt x="601447" y="845347"/>
                </a:cubicBezTo>
                <a:lnTo>
                  <a:pt x="641368" y="845347"/>
                </a:lnTo>
                <a:cubicBezTo>
                  <a:pt x="636123" y="866328"/>
                  <a:pt x="633938" y="889203"/>
                  <a:pt x="634812" y="913535"/>
                </a:cubicBezTo>
                <a:lnTo>
                  <a:pt x="634958" y="916594"/>
                </a:lnTo>
                <a:lnTo>
                  <a:pt x="599261" y="916594"/>
                </a:lnTo>
                <a:cubicBezTo>
                  <a:pt x="586003" y="942529"/>
                  <a:pt x="559340" y="960596"/>
                  <a:pt x="528306" y="961761"/>
                </a:cubicBezTo>
                <a:lnTo>
                  <a:pt x="510968" y="991630"/>
                </a:lnTo>
                <a:lnTo>
                  <a:pt x="510822" y="991484"/>
                </a:lnTo>
                <a:lnTo>
                  <a:pt x="490424" y="1026743"/>
                </a:lnTo>
                <a:cubicBezTo>
                  <a:pt x="503974" y="1041604"/>
                  <a:pt x="512133" y="1061128"/>
                  <a:pt x="512133" y="1082692"/>
                </a:cubicBezTo>
                <a:cubicBezTo>
                  <a:pt x="512133" y="1128878"/>
                  <a:pt x="474834" y="1166177"/>
                  <a:pt x="428793" y="1166177"/>
                </a:cubicBezTo>
                <a:cubicBezTo>
                  <a:pt x="382752" y="1166177"/>
                  <a:pt x="345453" y="1128733"/>
                  <a:pt x="345453" y="1082692"/>
                </a:cubicBezTo>
                <a:cubicBezTo>
                  <a:pt x="345453" y="1038545"/>
                  <a:pt x="379838" y="1002411"/>
                  <a:pt x="423402" y="999643"/>
                </a:cubicBezTo>
                <a:lnTo>
                  <a:pt x="462013" y="932767"/>
                </a:lnTo>
                <a:cubicBezTo>
                  <a:pt x="449482" y="918197"/>
                  <a:pt x="441760" y="899256"/>
                  <a:pt x="441760" y="878421"/>
                </a:cubicBezTo>
                <a:cubicBezTo>
                  <a:pt x="441760" y="859626"/>
                  <a:pt x="448025" y="842433"/>
                  <a:pt x="458370" y="828592"/>
                </a:cubicBezTo>
                <a:lnTo>
                  <a:pt x="419468" y="761279"/>
                </a:lnTo>
                <a:cubicBezTo>
                  <a:pt x="392951" y="758365"/>
                  <a:pt x="370076" y="742921"/>
                  <a:pt x="357109" y="720920"/>
                </a:cubicBezTo>
                <a:lnTo>
                  <a:pt x="252788" y="720920"/>
                </a:lnTo>
                <a:cubicBezTo>
                  <a:pt x="238655" y="744524"/>
                  <a:pt x="213304" y="760696"/>
                  <a:pt x="184018" y="761716"/>
                </a:cubicBezTo>
                <a:lnTo>
                  <a:pt x="147739" y="825387"/>
                </a:lnTo>
                <a:cubicBezTo>
                  <a:pt x="159541" y="839811"/>
                  <a:pt x="166680" y="858169"/>
                  <a:pt x="166680" y="878275"/>
                </a:cubicBezTo>
                <a:cubicBezTo>
                  <a:pt x="166680" y="924317"/>
                  <a:pt x="129381" y="961616"/>
                  <a:pt x="83340" y="961616"/>
                </a:cubicBezTo>
                <a:cubicBezTo>
                  <a:pt x="37299" y="961616"/>
                  <a:pt x="0" y="924317"/>
                  <a:pt x="0" y="878275"/>
                </a:cubicBezTo>
                <a:cubicBezTo>
                  <a:pt x="0" y="833254"/>
                  <a:pt x="35696" y="796538"/>
                  <a:pt x="80426" y="795081"/>
                </a:cubicBezTo>
                <a:lnTo>
                  <a:pt x="116851" y="731556"/>
                </a:lnTo>
                <a:cubicBezTo>
                  <a:pt x="105049" y="717132"/>
                  <a:pt x="97764" y="698628"/>
                  <a:pt x="97764" y="678522"/>
                </a:cubicBezTo>
                <a:cubicBezTo>
                  <a:pt x="97764" y="632481"/>
                  <a:pt x="135209" y="595036"/>
                  <a:pt x="181250" y="595036"/>
                </a:cubicBezTo>
                <a:cubicBezTo>
                  <a:pt x="214906" y="595036"/>
                  <a:pt x="243901" y="614997"/>
                  <a:pt x="257014" y="643845"/>
                </a:cubicBezTo>
                <a:lnTo>
                  <a:pt x="353029" y="643845"/>
                </a:lnTo>
                <a:cubicBezTo>
                  <a:pt x="365560" y="616162"/>
                  <a:pt x="392805" y="596639"/>
                  <a:pt x="424859" y="595182"/>
                </a:cubicBezTo>
                <a:lnTo>
                  <a:pt x="460847" y="533988"/>
                </a:lnTo>
                <a:cubicBezTo>
                  <a:pt x="449045" y="519709"/>
                  <a:pt x="441906" y="501351"/>
                  <a:pt x="441906" y="481245"/>
                </a:cubicBezTo>
                <a:cubicBezTo>
                  <a:pt x="441906" y="462158"/>
                  <a:pt x="448462" y="444674"/>
                  <a:pt x="459244" y="430541"/>
                </a:cubicBezTo>
                <a:lnTo>
                  <a:pt x="417283" y="359440"/>
                </a:lnTo>
                <a:cubicBezTo>
                  <a:pt x="393534" y="356089"/>
                  <a:pt x="372845" y="342830"/>
                  <a:pt x="360023" y="323890"/>
                </a:cubicBezTo>
                <a:lnTo>
                  <a:pt x="254974" y="323890"/>
                </a:lnTo>
                <a:cubicBezTo>
                  <a:pt x="240987" y="350407"/>
                  <a:pt x="213304" y="368474"/>
                  <a:pt x="181250" y="368474"/>
                </a:cubicBezTo>
                <a:cubicBezTo>
                  <a:pt x="135209" y="368474"/>
                  <a:pt x="97764" y="331175"/>
                  <a:pt x="97764" y="285134"/>
                </a:cubicBezTo>
                <a:cubicBezTo>
                  <a:pt x="97764" y="239093"/>
                  <a:pt x="135209" y="201794"/>
                  <a:pt x="181250" y="201794"/>
                </a:cubicBezTo>
                <a:cubicBezTo>
                  <a:pt x="213450" y="201794"/>
                  <a:pt x="241424" y="220152"/>
                  <a:pt x="255265" y="246960"/>
                </a:cubicBezTo>
                <a:lnTo>
                  <a:pt x="351281" y="246960"/>
                </a:lnTo>
                <a:cubicBezTo>
                  <a:pt x="363374" y="215781"/>
                  <a:pt x="393534" y="193634"/>
                  <a:pt x="428939" y="193634"/>
                </a:cubicBezTo>
                <a:lnTo>
                  <a:pt x="429085" y="193634"/>
                </a:lnTo>
                <a:lnTo>
                  <a:pt x="462158" y="137686"/>
                </a:lnTo>
                <a:cubicBezTo>
                  <a:pt x="449628" y="123116"/>
                  <a:pt x="441906" y="104175"/>
                  <a:pt x="441906" y="83340"/>
                </a:cubicBezTo>
                <a:cubicBezTo>
                  <a:pt x="441906" y="37299"/>
                  <a:pt x="479205" y="0"/>
                  <a:pt x="525246" y="0"/>
                </a:cubicBezTo>
                <a:close/>
              </a:path>
            </a:pathLst>
          </a:custGeom>
          <a:gradFill>
            <a:gsLst>
              <a:gs pos="100000">
                <a:srgbClr val="00C5FB"/>
              </a:gs>
              <a:gs pos="0">
                <a:srgbClr val="64F1FC"/>
              </a:gs>
            </a:gsLst>
            <a:lin ang="0" scaled="0"/>
          </a:gradFill>
          <a:ln w="145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gradFill>
                <a:gsLst>
                  <a:gs pos="100000">
                    <a:srgbClr val="00C5FB"/>
                  </a:gs>
                  <a:gs pos="0">
                    <a:srgbClr val="64F1FC"/>
                  </a:gs>
                </a:gsLst>
                <a:lin ang="0" scaled="0"/>
              </a:gradFill>
            </a:endParaRPr>
          </a:p>
        </p:txBody>
      </p:sp>
      <p:sp>
        <p:nvSpPr>
          <p:cNvPr id="65" name="任意多边形: 形状 64"/>
          <p:cNvSpPr/>
          <p:nvPr/>
        </p:nvSpPr>
        <p:spPr>
          <a:xfrm>
            <a:off x="5508389" y="1925195"/>
            <a:ext cx="1141573" cy="1077836"/>
          </a:xfrm>
          <a:custGeom>
            <a:avLst/>
            <a:gdLst>
              <a:gd name="connsiteX0" fmla="*/ 841437 w 1141573"/>
              <a:gd name="connsiteY0" fmla="*/ 933657 h 1077836"/>
              <a:gd name="connsiteX1" fmla="*/ 787587 w 1141573"/>
              <a:gd name="connsiteY1" fmla="*/ 987428 h 1077836"/>
              <a:gd name="connsiteX2" fmla="*/ 787587 w 1141573"/>
              <a:gd name="connsiteY2" fmla="*/ 987575 h 1077836"/>
              <a:gd name="connsiteX3" fmla="*/ 787587 w 1141573"/>
              <a:gd name="connsiteY3" fmla="*/ 987576 h 1077836"/>
              <a:gd name="connsiteX4" fmla="*/ 841585 w 1141573"/>
              <a:gd name="connsiteY4" fmla="*/ 1041495 h 1077836"/>
              <a:gd name="connsiteX5" fmla="*/ 895583 w 1141573"/>
              <a:gd name="connsiteY5" fmla="*/ 987575 h 1077836"/>
              <a:gd name="connsiteX6" fmla="*/ 841585 w 1141573"/>
              <a:gd name="connsiteY6" fmla="*/ 933657 h 1077836"/>
              <a:gd name="connsiteX7" fmla="*/ 841437 w 1141573"/>
              <a:gd name="connsiteY7" fmla="*/ 933657 h 1077836"/>
              <a:gd name="connsiteX8" fmla="*/ 519227 w 1141573"/>
              <a:gd name="connsiteY8" fmla="*/ 851297 h 1077836"/>
              <a:gd name="connsiteX9" fmla="*/ 517892 w 1141573"/>
              <a:gd name="connsiteY9" fmla="*/ 851445 h 1077836"/>
              <a:gd name="connsiteX10" fmla="*/ 372215 w 1141573"/>
              <a:gd name="connsiteY10" fmla="*/ 996908 h 1077836"/>
              <a:gd name="connsiteX11" fmla="*/ 393289 w 1141573"/>
              <a:gd name="connsiteY11" fmla="*/ 1021636 h 1077836"/>
              <a:gd name="connsiteX12" fmla="*/ 418054 w 1141573"/>
              <a:gd name="connsiteY12" fmla="*/ 1000594 h 1077836"/>
              <a:gd name="connsiteX13" fmla="*/ 418054 w 1141573"/>
              <a:gd name="connsiteY13" fmla="*/ 996908 h 1077836"/>
              <a:gd name="connsiteX14" fmla="*/ 518928 w 1141573"/>
              <a:gd name="connsiteY14" fmla="*/ 896771 h 1077836"/>
              <a:gd name="connsiteX15" fmla="*/ 519227 w 1141573"/>
              <a:gd name="connsiteY15" fmla="*/ 896773 h 1077836"/>
              <a:gd name="connsiteX16" fmla="*/ 540159 w 1141573"/>
              <a:gd name="connsiteY16" fmla="*/ 872198 h 1077836"/>
              <a:gd name="connsiteX17" fmla="*/ 519227 w 1141573"/>
              <a:gd name="connsiteY17" fmla="*/ 851297 h 1077836"/>
              <a:gd name="connsiteX18" fmla="*/ 1024794 w 1141573"/>
              <a:gd name="connsiteY18" fmla="*/ 734868 h 1077836"/>
              <a:gd name="connsiteX19" fmla="*/ 970943 w 1141573"/>
              <a:gd name="connsiteY19" fmla="*/ 788639 h 1077836"/>
              <a:gd name="connsiteX20" fmla="*/ 970944 w 1141573"/>
              <a:gd name="connsiteY20" fmla="*/ 788787 h 1077836"/>
              <a:gd name="connsiteX21" fmla="*/ 1024942 w 1141573"/>
              <a:gd name="connsiteY21" fmla="*/ 842705 h 1077836"/>
              <a:gd name="connsiteX22" fmla="*/ 1078937 w 1141573"/>
              <a:gd name="connsiteY22" fmla="*/ 788787 h 1077836"/>
              <a:gd name="connsiteX23" fmla="*/ 1024942 w 1141573"/>
              <a:gd name="connsiteY23" fmla="*/ 734868 h 1077836"/>
              <a:gd name="connsiteX24" fmla="*/ 1024794 w 1141573"/>
              <a:gd name="connsiteY24" fmla="*/ 734868 h 1077836"/>
              <a:gd name="connsiteX25" fmla="*/ 512403 w 1141573"/>
              <a:gd name="connsiteY25" fmla="*/ 674135 h 1077836"/>
              <a:gd name="connsiteX26" fmla="*/ 466549 w 1141573"/>
              <a:gd name="connsiteY26" fmla="*/ 687119 h 1077836"/>
              <a:gd name="connsiteX27" fmla="*/ 433919 w 1141573"/>
              <a:gd name="connsiteY27" fmla="*/ 721235 h 1077836"/>
              <a:gd name="connsiteX28" fmla="*/ 385788 w 1141573"/>
              <a:gd name="connsiteY28" fmla="*/ 690500 h 1077836"/>
              <a:gd name="connsiteX29" fmla="*/ 230457 w 1141573"/>
              <a:gd name="connsiteY29" fmla="*/ 724739 h 1077836"/>
              <a:gd name="connsiteX30" fmla="*/ 218230 w 1141573"/>
              <a:gd name="connsiteY30" fmla="*/ 739163 h 1077836"/>
              <a:gd name="connsiteX31" fmla="*/ 191232 w 1141573"/>
              <a:gd name="connsiteY31" fmla="*/ 852038 h 1077836"/>
              <a:gd name="connsiteX32" fmla="*/ 200874 w 1141573"/>
              <a:gd name="connsiteY32" fmla="*/ 866851 h 1077836"/>
              <a:gd name="connsiteX33" fmla="*/ 218230 w 1141573"/>
              <a:gd name="connsiteY33" fmla="*/ 870109 h 1077836"/>
              <a:gd name="connsiteX34" fmla="*/ 233065 w 1141573"/>
              <a:gd name="connsiteY34" fmla="*/ 860481 h 1077836"/>
              <a:gd name="connsiteX35" fmla="*/ 236477 w 1141573"/>
              <a:gd name="connsiteY35" fmla="*/ 843891 h 1077836"/>
              <a:gd name="connsiteX36" fmla="*/ 318794 w 1141573"/>
              <a:gd name="connsiteY36" fmla="*/ 728317 h 1077836"/>
              <a:gd name="connsiteX37" fmla="*/ 394615 w 1141573"/>
              <a:gd name="connsiteY37" fmla="*/ 746126 h 1077836"/>
              <a:gd name="connsiteX38" fmla="*/ 431851 w 1141573"/>
              <a:gd name="connsiteY38" fmla="*/ 805377 h 1077836"/>
              <a:gd name="connsiteX39" fmla="*/ 457589 w 1141573"/>
              <a:gd name="connsiteY39" fmla="*/ 823091 h 1077836"/>
              <a:gd name="connsiteX40" fmla="*/ 458702 w 1141573"/>
              <a:gd name="connsiteY40" fmla="*/ 822857 h 1077836"/>
              <a:gd name="connsiteX41" fmla="*/ 476355 w 1141573"/>
              <a:gd name="connsiteY41" fmla="*/ 796045 h 1077836"/>
              <a:gd name="connsiteX42" fmla="*/ 469085 w 1141573"/>
              <a:gd name="connsiteY42" fmla="*/ 769826 h 1077836"/>
              <a:gd name="connsiteX43" fmla="*/ 469085 w 1141573"/>
              <a:gd name="connsiteY43" fmla="*/ 764790 h 1077836"/>
              <a:gd name="connsiteX44" fmla="*/ 512403 w 1141573"/>
              <a:gd name="connsiteY44" fmla="*/ 720352 h 1077836"/>
              <a:gd name="connsiteX45" fmla="*/ 535545 w 1141573"/>
              <a:gd name="connsiteY45" fmla="*/ 697244 h 1077836"/>
              <a:gd name="connsiteX46" fmla="*/ 512403 w 1141573"/>
              <a:gd name="connsiteY46" fmla="*/ 674135 h 1077836"/>
              <a:gd name="connsiteX47" fmla="*/ 590137 w 1141573"/>
              <a:gd name="connsiteY47" fmla="*/ 499047 h 1077836"/>
              <a:gd name="connsiteX48" fmla="*/ 631674 w 1141573"/>
              <a:gd name="connsiteY48" fmla="*/ 499047 h 1077836"/>
              <a:gd name="connsiteX49" fmla="*/ 631674 w 1141573"/>
              <a:gd name="connsiteY49" fmla="*/ 543485 h 1077836"/>
              <a:gd name="connsiteX50" fmla="*/ 590137 w 1141573"/>
              <a:gd name="connsiteY50" fmla="*/ 543485 h 1077836"/>
              <a:gd name="connsiteX51" fmla="*/ 1051793 w 1141573"/>
              <a:gd name="connsiteY51" fmla="*/ 472087 h 1077836"/>
              <a:gd name="connsiteX52" fmla="*/ 997942 w 1141573"/>
              <a:gd name="connsiteY52" fmla="*/ 525858 h 1077836"/>
              <a:gd name="connsiteX53" fmla="*/ 1051793 w 1141573"/>
              <a:gd name="connsiteY53" fmla="*/ 579925 h 1077836"/>
              <a:gd name="connsiteX54" fmla="*/ 1105935 w 1141573"/>
              <a:gd name="connsiteY54" fmla="*/ 526154 h 1077836"/>
              <a:gd name="connsiteX55" fmla="*/ 1052089 w 1141573"/>
              <a:gd name="connsiteY55" fmla="*/ 472087 h 1077836"/>
              <a:gd name="connsiteX56" fmla="*/ 1051793 w 1141573"/>
              <a:gd name="connsiteY56" fmla="*/ 472087 h 1077836"/>
              <a:gd name="connsiteX57" fmla="*/ 815921 w 1141573"/>
              <a:gd name="connsiteY57" fmla="*/ 435944 h 1077836"/>
              <a:gd name="connsiteX58" fmla="*/ 836393 w 1141573"/>
              <a:gd name="connsiteY58" fmla="*/ 448979 h 1077836"/>
              <a:gd name="connsiteX59" fmla="*/ 877336 w 1141573"/>
              <a:gd name="connsiteY59" fmla="*/ 527340 h 1077836"/>
              <a:gd name="connsiteX60" fmla="*/ 892172 w 1141573"/>
              <a:gd name="connsiteY60" fmla="*/ 508675 h 1077836"/>
              <a:gd name="connsiteX61" fmla="*/ 913533 w 1141573"/>
              <a:gd name="connsiteY61" fmla="*/ 498750 h 1077836"/>
              <a:gd name="connsiteX62" fmla="*/ 965751 w 1141573"/>
              <a:gd name="connsiteY62" fmla="*/ 498750 h 1077836"/>
              <a:gd name="connsiteX63" fmla="*/ 1078980 w 1141573"/>
              <a:gd name="connsiteY63" fmla="*/ 440562 h 1077836"/>
              <a:gd name="connsiteX64" fmla="*/ 1137253 w 1141573"/>
              <a:gd name="connsiteY64" fmla="*/ 553624 h 1077836"/>
              <a:gd name="connsiteX65" fmla="*/ 1024026 w 1141573"/>
              <a:gd name="connsiteY65" fmla="*/ 611814 h 1077836"/>
              <a:gd name="connsiteX66" fmla="*/ 963081 w 1141573"/>
              <a:gd name="connsiteY66" fmla="*/ 543189 h 1077836"/>
              <a:gd name="connsiteX67" fmla="*/ 962488 w 1141573"/>
              <a:gd name="connsiteY67" fmla="*/ 543634 h 1077836"/>
              <a:gd name="connsiteX68" fmla="*/ 927478 w 1141573"/>
              <a:gd name="connsiteY68" fmla="*/ 543634 h 1077836"/>
              <a:gd name="connsiteX69" fmla="*/ 895435 w 1141573"/>
              <a:gd name="connsiteY69" fmla="*/ 586739 h 1077836"/>
              <a:gd name="connsiteX70" fmla="*/ 874963 w 1141573"/>
              <a:gd name="connsiteY70" fmla="*/ 597256 h 1077836"/>
              <a:gd name="connsiteX71" fmla="*/ 873332 w 1141573"/>
              <a:gd name="connsiteY71" fmla="*/ 597256 h 1077836"/>
              <a:gd name="connsiteX72" fmla="*/ 852859 w 1141573"/>
              <a:gd name="connsiteY72" fmla="*/ 584369 h 1077836"/>
              <a:gd name="connsiteX73" fmla="*/ 811767 w 1141573"/>
              <a:gd name="connsiteY73" fmla="*/ 506009 h 1077836"/>
              <a:gd name="connsiteX74" fmla="*/ 795301 w 1141573"/>
              <a:gd name="connsiteY74" fmla="*/ 529710 h 1077836"/>
              <a:gd name="connsiteX75" fmla="*/ 774532 w 1141573"/>
              <a:gd name="connsiteY75" fmla="*/ 543634 h 1077836"/>
              <a:gd name="connsiteX76" fmla="*/ 679441 w 1141573"/>
              <a:gd name="connsiteY76" fmla="*/ 543634 h 1077836"/>
              <a:gd name="connsiteX77" fmla="*/ 679441 w 1141573"/>
              <a:gd name="connsiteY77" fmla="*/ 499195 h 1077836"/>
              <a:gd name="connsiteX78" fmla="*/ 760291 w 1141573"/>
              <a:gd name="connsiteY78" fmla="*/ 499195 h 1077836"/>
              <a:gd name="connsiteX79" fmla="*/ 793521 w 1141573"/>
              <a:gd name="connsiteY79" fmla="*/ 446906 h 1077836"/>
              <a:gd name="connsiteX80" fmla="*/ 815921 w 1141573"/>
              <a:gd name="connsiteY80" fmla="*/ 435944 h 1077836"/>
              <a:gd name="connsiteX81" fmla="*/ 104597 w 1141573"/>
              <a:gd name="connsiteY81" fmla="*/ 434908 h 1077836"/>
              <a:gd name="connsiteX82" fmla="*/ 83665 w 1141573"/>
              <a:gd name="connsiteY82" fmla="*/ 459481 h 1077836"/>
              <a:gd name="connsiteX83" fmla="*/ 104597 w 1141573"/>
              <a:gd name="connsiteY83" fmla="*/ 480383 h 1077836"/>
              <a:gd name="connsiteX84" fmla="*/ 163935 w 1141573"/>
              <a:gd name="connsiteY84" fmla="*/ 539634 h 1077836"/>
              <a:gd name="connsiteX85" fmla="*/ 104597 w 1141573"/>
              <a:gd name="connsiteY85" fmla="*/ 598886 h 1077836"/>
              <a:gd name="connsiteX86" fmla="*/ 81751 w 1141573"/>
              <a:gd name="connsiteY86" fmla="*/ 621697 h 1077836"/>
              <a:gd name="connsiteX87" fmla="*/ 104597 w 1141573"/>
              <a:gd name="connsiteY87" fmla="*/ 644510 h 1077836"/>
              <a:gd name="connsiteX88" fmla="*/ 202061 w 1141573"/>
              <a:gd name="connsiteY88" fmla="*/ 580369 h 1077836"/>
              <a:gd name="connsiteX89" fmla="*/ 341952 w 1141573"/>
              <a:gd name="connsiteY89" fmla="*/ 526451 h 1077836"/>
              <a:gd name="connsiteX90" fmla="*/ 338400 w 1141573"/>
              <a:gd name="connsiteY90" fmla="*/ 494807 h 1077836"/>
              <a:gd name="connsiteX91" fmla="*/ 337947 w 1141573"/>
              <a:gd name="connsiteY91" fmla="*/ 494454 h 1077836"/>
              <a:gd name="connsiteX92" fmla="*/ 305904 w 1141573"/>
              <a:gd name="connsiteY92" fmla="*/ 498454 h 1077836"/>
              <a:gd name="connsiteX93" fmla="*/ 210071 w 1141573"/>
              <a:gd name="connsiteY93" fmla="*/ 535635 h 1077836"/>
              <a:gd name="connsiteX94" fmla="*/ 210071 w 1141573"/>
              <a:gd name="connsiteY94" fmla="*/ 535338 h 1077836"/>
              <a:gd name="connsiteX95" fmla="*/ 104597 w 1141573"/>
              <a:gd name="connsiteY95" fmla="*/ 434908 h 1077836"/>
              <a:gd name="connsiteX96" fmla="*/ 288313 w 1141573"/>
              <a:gd name="connsiteY96" fmla="*/ 151326 h 1077836"/>
              <a:gd name="connsiteX97" fmla="*/ 269707 w 1141573"/>
              <a:gd name="connsiteY97" fmla="*/ 169905 h 1077836"/>
              <a:gd name="connsiteX98" fmla="*/ 291366 w 1141573"/>
              <a:gd name="connsiteY98" fmla="*/ 258782 h 1077836"/>
              <a:gd name="connsiteX99" fmla="*/ 197759 w 1141573"/>
              <a:gd name="connsiteY99" fmla="*/ 374618 h 1077836"/>
              <a:gd name="connsiteX100" fmla="*/ 223657 w 1141573"/>
              <a:gd name="connsiteY100" fmla="*/ 393197 h 1077836"/>
              <a:gd name="connsiteX101" fmla="*/ 242263 w 1141573"/>
              <a:gd name="connsiteY101" fmla="*/ 374618 h 1077836"/>
              <a:gd name="connsiteX102" fmla="*/ 313315 w 1141573"/>
              <a:gd name="connsiteY102" fmla="*/ 301893 h 1077836"/>
              <a:gd name="connsiteX103" fmla="*/ 314212 w 1141573"/>
              <a:gd name="connsiteY103" fmla="*/ 301887 h 1077836"/>
              <a:gd name="connsiteX104" fmla="*/ 321777 w 1141573"/>
              <a:gd name="connsiteY104" fmla="*/ 300999 h 1077836"/>
              <a:gd name="connsiteX105" fmla="*/ 320442 w 1141573"/>
              <a:gd name="connsiteY105" fmla="*/ 301295 h 1077836"/>
              <a:gd name="connsiteX106" fmla="*/ 458553 w 1141573"/>
              <a:gd name="connsiteY106" fmla="*/ 360547 h 1077836"/>
              <a:gd name="connsiteX107" fmla="*/ 480953 w 1141573"/>
              <a:gd name="connsiteY107" fmla="*/ 337883 h 1077836"/>
              <a:gd name="connsiteX108" fmla="*/ 457663 w 1141573"/>
              <a:gd name="connsiteY108" fmla="*/ 316107 h 1077836"/>
              <a:gd name="connsiteX109" fmla="*/ 314212 w 1141573"/>
              <a:gd name="connsiteY109" fmla="*/ 169905 h 1077836"/>
              <a:gd name="connsiteX110" fmla="*/ 288313 w 1141573"/>
              <a:gd name="connsiteY110" fmla="*/ 151326 h 1077836"/>
              <a:gd name="connsiteX111" fmla="*/ 396351 w 1141573"/>
              <a:gd name="connsiteY111" fmla="*/ 65305 h 1077836"/>
              <a:gd name="connsiteX112" fmla="*/ 382534 w 1141573"/>
              <a:gd name="connsiteY112" fmla="*/ 94234 h 1077836"/>
              <a:gd name="connsiteX113" fmla="*/ 383044 w 1141573"/>
              <a:gd name="connsiteY113" fmla="*/ 95544 h 1077836"/>
              <a:gd name="connsiteX114" fmla="*/ 383044 w 1141573"/>
              <a:gd name="connsiteY114" fmla="*/ 94804 h 1077836"/>
              <a:gd name="connsiteX115" fmla="*/ 510029 w 1141573"/>
              <a:gd name="connsiteY115" fmla="*/ 181459 h 1077836"/>
              <a:gd name="connsiteX116" fmla="*/ 536754 w 1141573"/>
              <a:gd name="connsiteY116" fmla="*/ 163706 h 1077836"/>
              <a:gd name="connsiteX117" fmla="*/ 518975 w 1141573"/>
              <a:gd name="connsiteY117" fmla="*/ 137020 h 1077836"/>
              <a:gd name="connsiteX118" fmla="*/ 510029 w 1141573"/>
              <a:gd name="connsiteY118" fmla="*/ 137020 h 1077836"/>
              <a:gd name="connsiteX119" fmla="*/ 425323 w 1141573"/>
              <a:gd name="connsiteY119" fmla="*/ 79101 h 1077836"/>
              <a:gd name="connsiteX120" fmla="*/ 396351 w 1141573"/>
              <a:gd name="connsiteY120" fmla="*/ 65305 h 1077836"/>
              <a:gd name="connsiteX121" fmla="*/ 793099 w 1141573"/>
              <a:gd name="connsiteY121" fmla="*/ 0 h 1077836"/>
              <a:gd name="connsiteX122" fmla="*/ 879883 w 1141573"/>
              <a:gd name="connsiteY122" fmla="*/ 93345 h 1077836"/>
              <a:gd name="connsiteX123" fmla="*/ 786400 w 1141573"/>
              <a:gd name="connsiteY123" fmla="*/ 180001 h 1077836"/>
              <a:gd name="connsiteX124" fmla="*/ 713561 w 1141573"/>
              <a:gd name="connsiteY124" fmla="*/ 138205 h 1077836"/>
              <a:gd name="connsiteX125" fmla="*/ 674249 w 1141573"/>
              <a:gd name="connsiteY125" fmla="*/ 180717 h 1077836"/>
              <a:gd name="connsiteX126" fmla="*/ 590137 w 1141573"/>
              <a:gd name="connsiteY126" fmla="*/ 180717 h 1077836"/>
              <a:gd name="connsiteX127" fmla="*/ 590137 w 1141573"/>
              <a:gd name="connsiteY127" fmla="*/ 330920 h 1077836"/>
              <a:gd name="connsiteX128" fmla="*/ 734181 w 1141573"/>
              <a:gd name="connsiteY128" fmla="*/ 330920 h 1077836"/>
              <a:gd name="connsiteX129" fmla="*/ 827196 w 1141573"/>
              <a:gd name="connsiteY129" fmla="*/ 206937 h 1077836"/>
              <a:gd name="connsiteX130" fmla="*/ 896341 w 1141573"/>
              <a:gd name="connsiteY130" fmla="*/ 206937 h 1077836"/>
              <a:gd name="connsiteX131" fmla="*/ 921099 w 1141573"/>
              <a:gd name="connsiteY131" fmla="*/ 206937 h 1077836"/>
              <a:gd name="connsiteX132" fmla="*/ 921099 w 1141573"/>
              <a:gd name="connsiteY132" fmla="*/ 211233 h 1077836"/>
              <a:gd name="connsiteX133" fmla="*/ 999288 w 1141573"/>
              <a:gd name="connsiteY133" fmla="*/ 149983 h 1077836"/>
              <a:gd name="connsiteX134" fmla="*/ 1019307 w 1141573"/>
              <a:gd name="connsiteY134" fmla="*/ 152413 h 1077836"/>
              <a:gd name="connsiteX135" fmla="*/ 1034726 w 1141573"/>
              <a:gd name="connsiteY135" fmla="*/ 154285 h 1077836"/>
              <a:gd name="connsiteX136" fmla="*/ 1091751 w 1141573"/>
              <a:gd name="connsiteY136" fmla="*/ 267745 h 1077836"/>
              <a:gd name="connsiteX137" fmla="*/ 978130 w 1141573"/>
              <a:gd name="connsiteY137" fmla="*/ 324691 h 1077836"/>
              <a:gd name="connsiteX138" fmla="*/ 916945 w 1141573"/>
              <a:gd name="connsiteY138" fmla="*/ 248117 h 1077836"/>
              <a:gd name="connsiteX139" fmla="*/ 849596 w 1141573"/>
              <a:gd name="connsiteY139" fmla="*/ 248117 h 1077836"/>
              <a:gd name="connsiteX140" fmla="*/ 756582 w 1141573"/>
              <a:gd name="connsiteY140" fmla="*/ 372100 h 1077836"/>
              <a:gd name="connsiteX141" fmla="*/ 590137 w 1141573"/>
              <a:gd name="connsiteY141" fmla="*/ 372100 h 1077836"/>
              <a:gd name="connsiteX142" fmla="*/ 590137 w 1141573"/>
              <a:gd name="connsiteY142" fmla="*/ 498454 h 1077836"/>
              <a:gd name="connsiteX143" fmla="*/ 544743 w 1141573"/>
              <a:gd name="connsiteY143" fmla="*/ 498454 h 1077836"/>
              <a:gd name="connsiteX144" fmla="*/ 544743 w 1141573"/>
              <a:gd name="connsiteY144" fmla="*/ 399504 h 1077836"/>
              <a:gd name="connsiteX145" fmla="*/ 500238 w 1141573"/>
              <a:gd name="connsiteY145" fmla="*/ 399504 h 1077836"/>
              <a:gd name="connsiteX146" fmla="*/ 500238 w 1141573"/>
              <a:gd name="connsiteY146" fmla="*/ 499195 h 1077836"/>
              <a:gd name="connsiteX147" fmla="*/ 399660 w 1141573"/>
              <a:gd name="connsiteY147" fmla="*/ 499195 h 1077836"/>
              <a:gd name="connsiteX148" fmla="*/ 399660 w 1141573"/>
              <a:gd name="connsiteY148" fmla="*/ 543634 h 1077836"/>
              <a:gd name="connsiteX149" fmla="*/ 499497 w 1141573"/>
              <a:gd name="connsiteY149" fmla="*/ 543634 h 1077836"/>
              <a:gd name="connsiteX150" fmla="*/ 499497 w 1141573"/>
              <a:gd name="connsiteY150" fmla="*/ 643324 h 1077836"/>
              <a:gd name="connsiteX151" fmla="*/ 544001 w 1141573"/>
              <a:gd name="connsiteY151" fmla="*/ 643324 h 1077836"/>
              <a:gd name="connsiteX152" fmla="*/ 544743 w 1141573"/>
              <a:gd name="connsiteY152" fmla="*/ 543485 h 1077836"/>
              <a:gd name="connsiteX153" fmla="*/ 590137 w 1141573"/>
              <a:gd name="connsiteY153" fmla="*/ 543485 h 1077836"/>
              <a:gd name="connsiteX154" fmla="*/ 590137 w 1141573"/>
              <a:gd name="connsiteY154" fmla="*/ 672210 h 1077836"/>
              <a:gd name="connsiteX155" fmla="*/ 814437 w 1141573"/>
              <a:gd name="connsiteY155" fmla="*/ 672210 h 1077836"/>
              <a:gd name="connsiteX156" fmla="*/ 885941 w 1141573"/>
              <a:gd name="connsiteY156" fmla="*/ 772937 h 1077836"/>
              <a:gd name="connsiteX157" fmla="*/ 937417 w 1141573"/>
              <a:gd name="connsiteY157" fmla="*/ 772937 h 1077836"/>
              <a:gd name="connsiteX158" fmla="*/ 1042057 w 1141573"/>
              <a:gd name="connsiteY158" fmla="*/ 699370 h 1077836"/>
              <a:gd name="connsiteX159" fmla="*/ 1115732 w 1141573"/>
              <a:gd name="connsiteY159" fmla="*/ 803855 h 1077836"/>
              <a:gd name="connsiteX160" fmla="*/ 1011092 w 1141573"/>
              <a:gd name="connsiteY160" fmla="*/ 877422 h 1077836"/>
              <a:gd name="connsiteX161" fmla="*/ 941274 w 1141573"/>
              <a:gd name="connsiteY161" fmla="*/ 818561 h 1077836"/>
              <a:gd name="connsiteX162" fmla="*/ 863095 w 1141573"/>
              <a:gd name="connsiteY162" fmla="*/ 818561 h 1077836"/>
              <a:gd name="connsiteX163" fmla="*/ 788921 w 1141573"/>
              <a:gd name="connsiteY163" fmla="*/ 716945 h 1077836"/>
              <a:gd name="connsiteX164" fmla="*/ 590137 w 1141573"/>
              <a:gd name="connsiteY164" fmla="*/ 716945 h 1077836"/>
              <a:gd name="connsiteX165" fmla="*/ 590137 w 1141573"/>
              <a:gd name="connsiteY165" fmla="*/ 841076 h 1077836"/>
              <a:gd name="connsiteX166" fmla="*/ 734330 w 1141573"/>
              <a:gd name="connsiteY166" fmla="*/ 841076 h 1077836"/>
              <a:gd name="connsiteX167" fmla="*/ 791592 w 1141573"/>
              <a:gd name="connsiteY167" fmla="*/ 913067 h 1077836"/>
              <a:gd name="connsiteX168" fmla="*/ 916393 w 1141573"/>
              <a:gd name="connsiteY168" fmla="*/ 937283 h 1077836"/>
              <a:gd name="connsiteX169" fmla="*/ 892142 w 1141573"/>
              <a:gd name="connsiteY169" fmla="*/ 1061903 h 1077836"/>
              <a:gd name="connsiteX170" fmla="*/ 767341 w 1141573"/>
              <a:gd name="connsiteY170" fmla="*/ 1037685 h 1077836"/>
              <a:gd name="connsiteX171" fmla="*/ 762961 w 1141573"/>
              <a:gd name="connsiteY171" fmla="*/ 944470 h 1077836"/>
              <a:gd name="connsiteX172" fmla="*/ 712078 w 1141573"/>
              <a:gd name="connsiteY172" fmla="*/ 886996 h 1077836"/>
              <a:gd name="connsiteX173" fmla="*/ 590434 w 1141573"/>
              <a:gd name="connsiteY173" fmla="*/ 886996 h 1077836"/>
              <a:gd name="connsiteX174" fmla="*/ 590434 w 1141573"/>
              <a:gd name="connsiteY174" fmla="*/ 906105 h 1077836"/>
              <a:gd name="connsiteX175" fmla="*/ 408264 w 1141573"/>
              <a:gd name="connsiteY175" fmla="*/ 1077785 h 1077836"/>
              <a:gd name="connsiteX176" fmla="*/ 235736 w 1141573"/>
              <a:gd name="connsiteY176" fmla="*/ 960617 h 1077836"/>
              <a:gd name="connsiteX177" fmla="*/ 44516 w 1141573"/>
              <a:gd name="connsiteY177" fmla="*/ 786120 h 1077836"/>
              <a:gd name="connsiteX178" fmla="*/ 49115 w 1141573"/>
              <a:gd name="connsiteY178" fmla="*/ 712056 h 1077836"/>
              <a:gd name="connsiteX179" fmla="*/ 12 w 1141573"/>
              <a:gd name="connsiteY179" fmla="*/ 549855 h 1077836"/>
              <a:gd name="connsiteX180" fmla="*/ 116020 w 1141573"/>
              <a:gd name="connsiteY180" fmla="*/ 334476 h 1077836"/>
              <a:gd name="connsiteX181" fmla="*/ 113350 w 1141573"/>
              <a:gd name="connsiteY181" fmla="*/ 309146 h 1077836"/>
              <a:gd name="connsiteX182" fmla="*/ 278905 w 1141573"/>
              <a:gd name="connsiteY182" fmla="*/ 114652 h 1077836"/>
              <a:gd name="connsiteX183" fmla="*/ 431553 w 1141573"/>
              <a:gd name="connsiteY183" fmla="*/ 593 h 1077836"/>
              <a:gd name="connsiteX184" fmla="*/ 588802 w 1141573"/>
              <a:gd name="connsiteY184" fmla="*/ 135242 h 1077836"/>
              <a:gd name="connsiteX185" fmla="*/ 653778 w 1141573"/>
              <a:gd name="connsiteY185" fmla="*/ 135242 h 1077836"/>
              <a:gd name="connsiteX186" fmla="*/ 699617 w 1141573"/>
              <a:gd name="connsiteY186" fmla="*/ 86656 h 1077836"/>
              <a:gd name="connsiteX187" fmla="*/ 701663 w 1141573"/>
              <a:gd name="connsiteY187" fmla="*/ 78176 h 1077836"/>
              <a:gd name="connsiteX188" fmla="*/ 708004 w 1141573"/>
              <a:gd name="connsiteY188" fmla="*/ 51887 h 1077836"/>
              <a:gd name="connsiteX189" fmla="*/ 757752 w 1141573"/>
              <a:gd name="connsiteY189" fmla="*/ 5771 h 1077836"/>
              <a:gd name="connsiteX190" fmla="*/ 774422 w 1141573"/>
              <a:gd name="connsiteY190" fmla="*/ 3049 h 107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</a:cxnLst>
            <a:rect l="l" t="t" r="r" b="b"/>
            <a:pathLst>
              <a:path w="1141573" h="1077836">
                <a:moveTo>
                  <a:pt x="841437" y="933657"/>
                </a:moveTo>
                <a:cubicBezTo>
                  <a:pt x="811696" y="933657"/>
                  <a:pt x="787587" y="957731"/>
                  <a:pt x="787587" y="987428"/>
                </a:cubicBezTo>
                <a:cubicBezTo>
                  <a:pt x="787587" y="987477"/>
                  <a:pt x="787587" y="987526"/>
                  <a:pt x="787587" y="987575"/>
                </a:cubicBezTo>
                <a:lnTo>
                  <a:pt x="787587" y="987576"/>
                </a:lnTo>
                <a:cubicBezTo>
                  <a:pt x="787587" y="1017355"/>
                  <a:pt x="811763" y="1041495"/>
                  <a:pt x="841585" y="1041495"/>
                </a:cubicBezTo>
                <a:cubicBezTo>
                  <a:pt x="871407" y="1041495"/>
                  <a:pt x="895584" y="1017354"/>
                  <a:pt x="895583" y="987575"/>
                </a:cubicBezTo>
                <a:cubicBezTo>
                  <a:pt x="895583" y="957797"/>
                  <a:pt x="871407" y="933657"/>
                  <a:pt x="841585" y="933657"/>
                </a:cubicBezTo>
                <a:cubicBezTo>
                  <a:pt x="841535" y="933657"/>
                  <a:pt x="841486" y="933657"/>
                  <a:pt x="841437" y="933657"/>
                </a:cubicBezTo>
                <a:close/>
                <a:moveTo>
                  <a:pt x="519227" y="851297"/>
                </a:moveTo>
                <a:lnTo>
                  <a:pt x="517892" y="851445"/>
                </a:lnTo>
                <a:cubicBezTo>
                  <a:pt x="437572" y="851770"/>
                  <a:pt x="372540" y="916706"/>
                  <a:pt x="372215" y="996908"/>
                </a:cubicBezTo>
                <a:cubicBezTo>
                  <a:pt x="371196" y="1009547"/>
                  <a:pt x="380631" y="1020619"/>
                  <a:pt x="393289" y="1021636"/>
                </a:cubicBezTo>
                <a:cubicBezTo>
                  <a:pt x="405948" y="1022654"/>
                  <a:pt x="417036" y="1013233"/>
                  <a:pt x="418054" y="1000594"/>
                </a:cubicBezTo>
                <a:cubicBezTo>
                  <a:pt x="418153" y="999367"/>
                  <a:pt x="418153" y="998134"/>
                  <a:pt x="418054" y="996908"/>
                </a:cubicBezTo>
                <a:cubicBezTo>
                  <a:pt x="418217" y="941441"/>
                  <a:pt x="463380" y="896609"/>
                  <a:pt x="518928" y="896771"/>
                </a:cubicBezTo>
                <a:cubicBezTo>
                  <a:pt x="519028" y="896772"/>
                  <a:pt x="519128" y="896772"/>
                  <a:pt x="519227" y="896773"/>
                </a:cubicBezTo>
                <a:cubicBezTo>
                  <a:pt x="531803" y="895758"/>
                  <a:pt x="541175" y="884755"/>
                  <a:pt x="540159" y="872198"/>
                </a:cubicBezTo>
                <a:cubicBezTo>
                  <a:pt x="539257" y="861049"/>
                  <a:pt x="530392" y="852198"/>
                  <a:pt x="519227" y="851297"/>
                </a:cubicBezTo>
                <a:close/>
                <a:moveTo>
                  <a:pt x="1024794" y="734868"/>
                </a:moveTo>
                <a:cubicBezTo>
                  <a:pt x="995053" y="734868"/>
                  <a:pt x="970944" y="758942"/>
                  <a:pt x="970943" y="788639"/>
                </a:cubicBezTo>
                <a:cubicBezTo>
                  <a:pt x="970943" y="788688"/>
                  <a:pt x="970943" y="788738"/>
                  <a:pt x="970944" y="788787"/>
                </a:cubicBezTo>
                <a:cubicBezTo>
                  <a:pt x="970944" y="818565"/>
                  <a:pt x="995120" y="842705"/>
                  <a:pt x="1024942" y="842705"/>
                </a:cubicBezTo>
                <a:cubicBezTo>
                  <a:pt x="1054765" y="842705"/>
                  <a:pt x="1078937" y="818565"/>
                  <a:pt x="1078937" y="788787"/>
                </a:cubicBezTo>
                <a:cubicBezTo>
                  <a:pt x="1078937" y="759008"/>
                  <a:pt x="1054764" y="734868"/>
                  <a:pt x="1024942" y="734868"/>
                </a:cubicBezTo>
                <a:cubicBezTo>
                  <a:pt x="1024893" y="734868"/>
                  <a:pt x="1024843" y="734868"/>
                  <a:pt x="1024794" y="734868"/>
                </a:cubicBezTo>
                <a:close/>
                <a:moveTo>
                  <a:pt x="512403" y="674135"/>
                </a:moveTo>
                <a:cubicBezTo>
                  <a:pt x="495937" y="674304"/>
                  <a:pt x="480165" y="678925"/>
                  <a:pt x="466549" y="687119"/>
                </a:cubicBezTo>
                <a:lnTo>
                  <a:pt x="433919" y="721235"/>
                </a:lnTo>
                <a:lnTo>
                  <a:pt x="385788" y="690500"/>
                </a:lnTo>
                <a:cubicBezTo>
                  <a:pt x="333467" y="670355"/>
                  <a:pt x="271871" y="681937"/>
                  <a:pt x="230457" y="724739"/>
                </a:cubicBezTo>
                <a:cubicBezTo>
                  <a:pt x="226069" y="729274"/>
                  <a:pt x="221985" y="734093"/>
                  <a:pt x="218230" y="739163"/>
                </a:cubicBezTo>
                <a:cubicBezTo>
                  <a:pt x="193972" y="771434"/>
                  <a:pt x="184197" y="812303"/>
                  <a:pt x="191232" y="852038"/>
                </a:cubicBezTo>
                <a:cubicBezTo>
                  <a:pt x="192240" y="858101"/>
                  <a:pt x="195735" y="863469"/>
                  <a:pt x="200874" y="866851"/>
                </a:cubicBezTo>
                <a:cubicBezTo>
                  <a:pt x="205962" y="870281"/>
                  <a:pt x="212243" y="871460"/>
                  <a:pt x="218230" y="870109"/>
                </a:cubicBezTo>
                <a:cubicBezTo>
                  <a:pt x="224228" y="868915"/>
                  <a:pt x="229537" y="865469"/>
                  <a:pt x="233065" y="860481"/>
                </a:cubicBezTo>
                <a:cubicBezTo>
                  <a:pt x="236278" y="855587"/>
                  <a:pt x="237499" y="849653"/>
                  <a:pt x="236477" y="843891"/>
                </a:cubicBezTo>
                <a:cubicBezTo>
                  <a:pt x="227246" y="789278"/>
                  <a:pt x="264101" y="737535"/>
                  <a:pt x="318794" y="728317"/>
                </a:cubicBezTo>
                <a:cubicBezTo>
                  <a:pt x="345438" y="723826"/>
                  <a:pt x="372770" y="730246"/>
                  <a:pt x="394615" y="746126"/>
                </a:cubicBezTo>
                <a:cubicBezTo>
                  <a:pt x="413890" y="760644"/>
                  <a:pt x="427142" y="781733"/>
                  <a:pt x="431851" y="805377"/>
                </a:cubicBezTo>
                <a:cubicBezTo>
                  <a:pt x="434060" y="817366"/>
                  <a:pt x="445583" y="825296"/>
                  <a:pt x="457589" y="823091"/>
                </a:cubicBezTo>
                <a:cubicBezTo>
                  <a:pt x="457961" y="823022"/>
                  <a:pt x="458333" y="822944"/>
                  <a:pt x="458702" y="822857"/>
                </a:cubicBezTo>
                <a:cubicBezTo>
                  <a:pt x="470902" y="820190"/>
                  <a:pt x="478739" y="808286"/>
                  <a:pt x="476355" y="796045"/>
                </a:cubicBezTo>
                <a:cubicBezTo>
                  <a:pt x="474660" y="787121"/>
                  <a:pt x="472229" y="778351"/>
                  <a:pt x="469085" y="769826"/>
                </a:cubicBezTo>
                <a:cubicBezTo>
                  <a:pt x="469234" y="768151"/>
                  <a:pt x="469234" y="766466"/>
                  <a:pt x="469085" y="764790"/>
                </a:cubicBezTo>
                <a:cubicBezTo>
                  <a:pt x="469077" y="740702"/>
                  <a:pt x="488288" y="720994"/>
                  <a:pt x="512403" y="720352"/>
                </a:cubicBezTo>
                <a:cubicBezTo>
                  <a:pt x="525184" y="720352"/>
                  <a:pt x="535545" y="710006"/>
                  <a:pt x="535545" y="697244"/>
                </a:cubicBezTo>
                <a:cubicBezTo>
                  <a:pt x="535545" y="684481"/>
                  <a:pt x="525184" y="674135"/>
                  <a:pt x="512403" y="674135"/>
                </a:cubicBezTo>
                <a:close/>
                <a:moveTo>
                  <a:pt x="590137" y="499047"/>
                </a:moveTo>
                <a:lnTo>
                  <a:pt x="631674" y="499047"/>
                </a:lnTo>
                <a:lnTo>
                  <a:pt x="631674" y="543485"/>
                </a:lnTo>
                <a:lnTo>
                  <a:pt x="590137" y="543485"/>
                </a:lnTo>
                <a:close/>
                <a:moveTo>
                  <a:pt x="1051793" y="472087"/>
                </a:moveTo>
                <a:cubicBezTo>
                  <a:pt x="1022053" y="472087"/>
                  <a:pt x="997942" y="496161"/>
                  <a:pt x="997942" y="525858"/>
                </a:cubicBezTo>
                <a:cubicBezTo>
                  <a:pt x="997861" y="555636"/>
                  <a:pt x="1021970" y="579843"/>
                  <a:pt x="1051793" y="579925"/>
                </a:cubicBezTo>
                <a:cubicBezTo>
                  <a:pt x="1081611" y="580006"/>
                  <a:pt x="1105860" y="555932"/>
                  <a:pt x="1105935" y="526154"/>
                </a:cubicBezTo>
                <a:cubicBezTo>
                  <a:pt x="1106020" y="496376"/>
                  <a:pt x="1081911" y="472170"/>
                  <a:pt x="1052089" y="472087"/>
                </a:cubicBezTo>
                <a:cubicBezTo>
                  <a:pt x="1051990" y="472087"/>
                  <a:pt x="1051892" y="472087"/>
                  <a:pt x="1051793" y="472087"/>
                </a:cubicBezTo>
                <a:close/>
                <a:moveTo>
                  <a:pt x="815921" y="435944"/>
                </a:moveTo>
                <a:cubicBezTo>
                  <a:pt x="824574" y="436365"/>
                  <a:pt x="832360" y="441322"/>
                  <a:pt x="836393" y="448979"/>
                </a:cubicBezTo>
                <a:lnTo>
                  <a:pt x="877336" y="527340"/>
                </a:lnTo>
                <a:lnTo>
                  <a:pt x="892172" y="508675"/>
                </a:lnTo>
                <a:cubicBezTo>
                  <a:pt x="897395" y="502276"/>
                  <a:pt x="905266" y="498619"/>
                  <a:pt x="913533" y="498750"/>
                </a:cubicBezTo>
                <a:lnTo>
                  <a:pt x="965751" y="498750"/>
                </a:lnTo>
                <a:cubicBezTo>
                  <a:pt x="980927" y="451461"/>
                  <a:pt x="1031622" y="425408"/>
                  <a:pt x="1078980" y="440562"/>
                </a:cubicBezTo>
                <a:cubicBezTo>
                  <a:pt x="1126343" y="455714"/>
                  <a:pt x="1152431" y="506334"/>
                  <a:pt x="1137253" y="553624"/>
                </a:cubicBezTo>
                <a:cubicBezTo>
                  <a:pt x="1122075" y="600914"/>
                  <a:pt x="1071386" y="626966"/>
                  <a:pt x="1024026" y="611814"/>
                </a:cubicBezTo>
                <a:cubicBezTo>
                  <a:pt x="992676" y="601783"/>
                  <a:pt x="969307" y="575468"/>
                  <a:pt x="963081" y="543189"/>
                </a:cubicBezTo>
                <a:lnTo>
                  <a:pt x="962488" y="543634"/>
                </a:lnTo>
                <a:lnTo>
                  <a:pt x="927478" y="543634"/>
                </a:lnTo>
                <a:lnTo>
                  <a:pt x="895435" y="586739"/>
                </a:lnTo>
                <a:cubicBezTo>
                  <a:pt x="890756" y="593390"/>
                  <a:pt x="883103" y="597322"/>
                  <a:pt x="874963" y="597256"/>
                </a:cubicBezTo>
                <a:lnTo>
                  <a:pt x="873332" y="597256"/>
                </a:lnTo>
                <a:cubicBezTo>
                  <a:pt x="864709" y="596865"/>
                  <a:pt x="856931" y="591968"/>
                  <a:pt x="852859" y="584369"/>
                </a:cubicBezTo>
                <a:lnTo>
                  <a:pt x="811767" y="506009"/>
                </a:lnTo>
                <a:lnTo>
                  <a:pt x="795301" y="529710"/>
                </a:lnTo>
                <a:cubicBezTo>
                  <a:pt x="790772" y="537181"/>
                  <a:pt x="783172" y="542276"/>
                  <a:pt x="774532" y="543634"/>
                </a:cubicBezTo>
                <a:lnTo>
                  <a:pt x="679441" y="543634"/>
                </a:lnTo>
                <a:lnTo>
                  <a:pt x="679441" y="499195"/>
                </a:lnTo>
                <a:lnTo>
                  <a:pt x="760291" y="499195"/>
                </a:lnTo>
                <a:lnTo>
                  <a:pt x="793521" y="446906"/>
                </a:lnTo>
                <a:cubicBezTo>
                  <a:pt x="798466" y="439490"/>
                  <a:pt x="807023" y="435304"/>
                  <a:pt x="815921" y="435944"/>
                </a:cubicBezTo>
                <a:close/>
                <a:moveTo>
                  <a:pt x="104597" y="434908"/>
                </a:moveTo>
                <a:cubicBezTo>
                  <a:pt x="92021" y="435921"/>
                  <a:pt x="82649" y="446924"/>
                  <a:pt x="83665" y="459481"/>
                </a:cubicBezTo>
                <a:cubicBezTo>
                  <a:pt x="84567" y="470630"/>
                  <a:pt x="93432" y="479482"/>
                  <a:pt x="104597" y="480383"/>
                </a:cubicBezTo>
                <a:cubicBezTo>
                  <a:pt x="137369" y="480383"/>
                  <a:pt x="163935" y="506910"/>
                  <a:pt x="163935" y="539634"/>
                </a:cubicBezTo>
                <a:cubicBezTo>
                  <a:pt x="163935" y="572358"/>
                  <a:pt x="137369" y="598886"/>
                  <a:pt x="104597" y="598886"/>
                </a:cubicBezTo>
                <a:cubicBezTo>
                  <a:pt x="91980" y="598886"/>
                  <a:pt x="81751" y="609099"/>
                  <a:pt x="81751" y="621697"/>
                </a:cubicBezTo>
                <a:cubicBezTo>
                  <a:pt x="81751" y="634296"/>
                  <a:pt x="91980" y="644510"/>
                  <a:pt x="104597" y="644510"/>
                </a:cubicBezTo>
                <a:cubicBezTo>
                  <a:pt x="147016" y="644546"/>
                  <a:pt x="185366" y="619308"/>
                  <a:pt x="202061" y="580369"/>
                </a:cubicBezTo>
                <a:cubicBezTo>
                  <a:pt x="268966" y="588961"/>
                  <a:pt x="305904" y="573111"/>
                  <a:pt x="341952" y="526451"/>
                </a:cubicBezTo>
                <a:cubicBezTo>
                  <a:pt x="349722" y="516733"/>
                  <a:pt x="348132" y="502566"/>
                  <a:pt x="338400" y="494807"/>
                </a:cubicBezTo>
                <a:cubicBezTo>
                  <a:pt x="338250" y="494687"/>
                  <a:pt x="338100" y="494571"/>
                  <a:pt x="337947" y="494454"/>
                </a:cubicBezTo>
                <a:cubicBezTo>
                  <a:pt x="327991" y="486730"/>
                  <a:pt x="313649" y="488520"/>
                  <a:pt x="305904" y="498454"/>
                </a:cubicBezTo>
                <a:cubicBezTo>
                  <a:pt x="285768" y="530717"/>
                  <a:pt x="246740" y="545860"/>
                  <a:pt x="210071" y="535635"/>
                </a:cubicBezTo>
                <a:lnTo>
                  <a:pt x="210071" y="535338"/>
                </a:lnTo>
                <a:cubicBezTo>
                  <a:pt x="207604" y="479021"/>
                  <a:pt x="161051" y="434694"/>
                  <a:pt x="104597" y="434908"/>
                </a:cubicBezTo>
                <a:close/>
                <a:moveTo>
                  <a:pt x="288313" y="151326"/>
                </a:moveTo>
                <a:cubicBezTo>
                  <a:pt x="278760" y="152888"/>
                  <a:pt x="271272" y="160366"/>
                  <a:pt x="269707" y="169905"/>
                </a:cubicBezTo>
                <a:cubicBezTo>
                  <a:pt x="269673" y="200837"/>
                  <a:pt x="277102" y="231323"/>
                  <a:pt x="291366" y="258782"/>
                </a:cubicBezTo>
                <a:cubicBezTo>
                  <a:pt x="236741" y="270570"/>
                  <a:pt x="197755" y="318815"/>
                  <a:pt x="197759" y="374618"/>
                </a:cubicBezTo>
                <a:cubicBezTo>
                  <a:pt x="199772" y="386890"/>
                  <a:pt x="211368" y="395208"/>
                  <a:pt x="223657" y="393197"/>
                </a:cubicBezTo>
                <a:cubicBezTo>
                  <a:pt x="233209" y="391634"/>
                  <a:pt x="240698" y="384157"/>
                  <a:pt x="242263" y="374618"/>
                </a:cubicBezTo>
                <a:cubicBezTo>
                  <a:pt x="241772" y="334945"/>
                  <a:pt x="273583" y="302384"/>
                  <a:pt x="313315" y="301893"/>
                </a:cubicBezTo>
                <a:cubicBezTo>
                  <a:pt x="313614" y="301890"/>
                  <a:pt x="313912" y="301887"/>
                  <a:pt x="314212" y="301887"/>
                </a:cubicBezTo>
                <a:cubicBezTo>
                  <a:pt x="316766" y="302031"/>
                  <a:pt x="319326" y="301729"/>
                  <a:pt x="321777" y="300999"/>
                </a:cubicBezTo>
                <a:lnTo>
                  <a:pt x="320442" y="301295"/>
                </a:lnTo>
                <a:cubicBezTo>
                  <a:pt x="356284" y="339278"/>
                  <a:pt x="406288" y="360730"/>
                  <a:pt x="458553" y="360547"/>
                </a:cubicBezTo>
                <a:cubicBezTo>
                  <a:pt x="470972" y="360384"/>
                  <a:pt x="480954" y="350285"/>
                  <a:pt x="480953" y="337883"/>
                </a:cubicBezTo>
                <a:cubicBezTo>
                  <a:pt x="479706" y="325845"/>
                  <a:pt x="469774" y="316560"/>
                  <a:pt x="457663" y="316107"/>
                </a:cubicBezTo>
                <a:cubicBezTo>
                  <a:pt x="378891" y="304998"/>
                  <a:pt x="314212" y="250042"/>
                  <a:pt x="314212" y="169905"/>
                </a:cubicBezTo>
                <a:cubicBezTo>
                  <a:pt x="312198" y="157633"/>
                  <a:pt x="300603" y="149315"/>
                  <a:pt x="288313" y="151326"/>
                </a:cubicBezTo>
                <a:close/>
                <a:moveTo>
                  <a:pt x="396351" y="65305"/>
                </a:moveTo>
                <a:cubicBezTo>
                  <a:pt x="384535" y="69483"/>
                  <a:pt x="378348" y="82436"/>
                  <a:pt x="382534" y="94234"/>
                </a:cubicBezTo>
                <a:cubicBezTo>
                  <a:pt x="382690" y="94676"/>
                  <a:pt x="382860" y="95112"/>
                  <a:pt x="383044" y="95544"/>
                </a:cubicBezTo>
                <a:lnTo>
                  <a:pt x="383044" y="94804"/>
                </a:lnTo>
                <a:cubicBezTo>
                  <a:pt x="403387" y="147104"/>
                  <a:pt x="453840" y="181532"/>
                  <a:pt x="510029" y="181459"/>
                </a:cubicBezTo>
                <a:cubicBezTo>
                  <a:pt x="522319" y="183925"/>
                  <a:pt x="534284" y="175976"/>
                  <a:pt x="536754" y="163706"/>
                </a:cubicBezTo>
                <a:cubicBezTo>
                  <a:pt x="539225" y="151434"/>
                  <a:pt x="531265" y="139487"/>
                  <a:pt x="518975" y="137020"/>
                </a:cubicBezTo>
                <a:cubicBezTo>
                  <a:pt x="516023" y="136428"/>
                  <a:pt x="512982" y="136428"/>
                  <a:pt x="510029" y="137020"/>
                </a:cubicBezTo>
                <a:cubicBezTo>
                  <a:pt x="472550" y="136954"/>
                  <a:pt x="438936" y="113971"/>
                  <a:pt x="425323" y="79101"/>
                </a:cubicBezTo>
                <a:cubicBezTo>
                  <a:pt x="421139" y="67303"/>
                  <a:pt x="408167" y="61126"/>
                  <a:pt x="396351" y="65305"/>
                </a:cubicBezTo>
                <a:close/>
                <a:moveTo>
                  <a:pt x="793099" y="0"/>
                </a:moveTo>
                <a:cubicBezTo>
                  <a:pt x="842878" y="1848"/>
                  <a:pt x="881732" y="43639"/>
                  <a:pt x="879883" y="93345"/>
                </a:cubicBezTo>
                <a:cubicBezTo>
                  <a:pt x="878033" y="143051"/>
                  <a:pt x="836179" y="181848"/>
                  <a:pt x="786400" y="180001"/>
                </a:cubicBezTo>
                <a:cubicBezTo>
                  <a:pt x="756709" y="178899"/>
                  <a:pt x="729464" y="163267"/>
                  <a:pt x="713561" y="138205"/>
                </a:cubicBezTo>
                <a:lnTo>
                  <a:pt x="674249" y="180717"/>
                </a:lnTo>
                <a:lnTo>
                  <a:pt x="590137" y="180717"/>
                </a:lnTo>
                <a:lnTo>
                  <a:pt x="590137" y="330920"/>
                </a:lnTo>
                <a:lnTo>
                  <a:pt x="734181" y="330920"/>
                </a:lnTo>
                <a:lnTo>
                  <a:pt x="827196" y="206937"/>
                </a:lnTo>
                <a:lnTo>
                  <a:pt x="896341" y="206937"/>
                </a:lnTo>
                <a:lnTo>
                  <a:pt x="921099" y="206937"/>
                </a:lnTo>
                <a:lnTo>
                  <a:pt x="921099" y="211233"/>
                </a:lnTo>
                <a:cubicBezTo>
                  <a:pt x="932821" y="175941"/>
                  <a:pt x="964367" y="152776"/>
                  <a:pt x="999288" y="149983"/>
                </a:cubicBezTo>
                <a:lnTo>
                  <a:pt x="1019307" y="152413"/>
                </a:lnTo>
                <a:lnTo>
                  <a:pt x="1034726" y="154285"/>
                </a:lnTo>
                <a:cubicBezTo>
                  <a:pt x="1081847" y="169892"/>
                  <a:pt x="1107389" y="220689"/>
                  <a:pt x="1091751" y="267745"/>
                </a:cubicBezTo>
                <a:cubicBezTo>
                  <a:pt x="1076124" y="314801"/>
                  <a:pt x="1025255" y="340298"/>
                  <a:pt x="978130" y="324691"/>
                </a:cubicBezTo>
                <a:cubicBezTo>
                  <a:pt x="944354" y="313507"/>
                  <a:pt x="920365" y="283483"/>
                  <a:pt x="916945" y="248117"/>
                </a:cubicBezTo>
                <a:lnTo>
                  <a:pt x="849596" y="248117"/>
                </a:lnTo>
                <a:lnTo>
                  <a:pt x="756582" y="372100"/>
                </a:lnTo>
                <a:lnTo>
                  <a:pt x="590137" y="372100"/>
                </a:lnTo>
                <a:lnTo>
                  <a:pt x="590137" y="498454"/>
                </a:lnTo>
                <a:lnTo>
                  <a:pt x="544743" y="498454"/>
                </a:lnTo>
                <a:lnTo>
                  <a:pt x="544743" y="399504"/>
                </a:lnTo>
                <a:lnTo>
                  <a:pt x="500238" y="399504"/>
                </a:lnTo>
                <a:lnTo>
                  <a:pt x="500238" y="499195"/>
                </a:lnTo>
                <a:lnTo>
                  <a:pt x="399660" y="499195"/>
                </a:lnTo>
                <a:lnTo>
                  <a:pt x="399660" y="543634"/>
                </a:lnTo>
                <a:lnTo>
                  <a:pt x="499497" y="543634"/>
                </a:lnTo>
                <a:lnTo>
                  <a:pt x="499497" y="643324"/>
                </a:lnTo>
                <a:lnTo>
                  <a:pt x="544001" y="643324"/>
                </a:lnTo>
                <a:lnTo>
                  <a:pt x="544743" y="543485"/>
                </a:lnTo>
                <a:lnTo>
                  <a:pt x="590137" y="543485"/>
                </a:lnTo>
                <a:lnTo>
                  <a:pt x="590137" y="672210"/>
                </a:lnTo>
                <a:lnTo>
                  <a:pt x="814437" y="672210"/>
                </a:lnTo>
                <a:lnTo>
                  <a:pt x="885941" y="772937"/>
                </a:lnTo>
                <a:lnTo>
                  <a:pt x="937417" y="772937"/>
                </a:lnTo>
                <a:cubicBezTo>
                  <a:pt x="945967" y="723770"/>
                  <a:pt x="992817" y="690832"/>
                  <a:pt x="1042057" y="699370"/>
                </a:cubicBezTo>
                <a:cubicBezTo>
                  <a:pt x="1091302" y="707908"/>
                  <a:pt x="1124279" y="754687"/>
                  <a:pt x="1115732" y="803855"/>
                </a:cubicBezTo>
                <a:cubicBezTo>
                  <a:pt x="1107186" y="853024"/>
                  <a:pt x="1060334" y="885960"/>
                  <a:pt x="1011092" y="877422"/>
                </a:cubicBezTo>
                <a:cubicBezTo>
                  <a:pt x="978880" y="871837"/>
                  <a:pt x="952189" y="849335"/>
                  <a:pt x="941274" y="818561"/>
                </a:cubicBezTo>
                <a:lnTo>
                  <a:pt x="863095" y="818561"/>
                </a:lnTo>
                <a:lnTo>
                  <a:pt x="788921" y="716945"/>
                </a:lnTo>
                <a:lnTo>
                  <a:pt x="590137" y="716945"/>
                </a:lnTo>
                <a:lnTo>
                  <a:pt x="590137" y="841076"/>
                </a:lnTo>
                <a:lnTo>
                  <a:pt x="734330" y="841076"/>
                </a:lnTo>
                <a:lnTo>
                  <a:pt x="791592" y="913067"/>
                </a:lnTo>
                <a:cubicBezTo>
                  <a:pt x="832752" y="885342"/>
                  <a:pt x="888627" y="896184"/>
                  <a:pt x="916393" y="937283"/>
                </a:cubicBezTo>
                <a:cubicBezTo>
                  <a:pt x="944159" y="978382"/>
                  <a:pt x="933301" y="1034175"/>
                  <a:pt x="892142" y="1061903"/>
                </a:cubicBezTo>
                <a:cubicBezTo>
                  <a:pt x="850982" y="1089629"/>
                  <a:pt x="795107" y="1078789"/>
                  <a:pt x="767341" y="1037685"/>
                </a:cubicBezTo>
                <a:cubicBezTo>
                  <a:pt x="748551" y="1009872"/>
                  <a:pt x="746862" y="973917"/>
                  <a:pt x="762961" y="944470"/>
                </a:cubicBezTo>
                <a:lnTo>
                  <a:pt x="712078" y="886996"/>
                </a:lnTo>
                <a:lnTo>
                  <a:pt x="590434" y="886996"/>
                </a:lnTo>
                <a:lnTo>
                  <a:pt x="590434" y="906105"/>
                </a:lnTo>
                <a:cubicBezTo>
                  <a:pt x="587126" y="1003529"/>
                  <a:pt x="505858" y="1080113"/>
                  <a:pt x="408264" y="1077785"/>
                </a:cubicBezTo>
                <a:cubicBezTo>
                  <a:pt x="332142" y="1077721"/>
                  <a:pt x="263764" y="1031286"/>
                  <a:pt x="235736" y="960617"/>
                </a:cubicBezTo>
                <a:cubicBezTo>
                  <a:pt x="142129" y="969801"/>
                  <a:pt x="56681" y="894255"/>
                  <a:pt x="44516" y="786120"/>
                </a:cubicBezTo>
                <a:cubicBezTo>
                  <a:pt x="42288" y="761342"/>
                  <a:pt x="43839" y="736369"/>
                  <a:pt x="49115" y="712056"/>
                </a:cubicBezTo>
                <a:cubicBezTo>
                  <a:pt x="16606" y="664236"/>
                  <a:pt x="-524" y="607650"/>
                  <a:pt x="12" y="549855"/>
                </a:cubicBezTo>
                <a:cubicBezTo>
                  <a:pt x="12" y="451793"/>
                  <a:pt x="50450" y="366471"/>
                  <a:pt x="116020" y="334476"/>
                </a:cubicBezTo>
                <a:cubicBezTo>
                  <a:pt x="113800" y="326225"/>
                  <a:pt x="112899" y="317676"/>
                  <a:pt x="113350" y="309146"/>
                </a:cubicBezTo>
                <a:cubicBezTo>
                  <a:pt x="113350" y="203826"/>
                  <a:pt x="187523" y="117467"/>
                  <a:pt x="278905" y="114652"/>
                </a:cubicBezTo>
                <a:cubicBezTo>
                  <a:pt x="297958" y="46440"/>
                  <a:pt x="360641" y="-396"/>
                  <a:pt x="431553" y="593"/>
                </a:cubicBezTo>
                <a:cubicBezTo>
                  <a:pt x="509638" y="1718"/>
                  <a:pt x="575782" y="58356"/>
                  <a:pt x="588802" y="135242"/>
                </a:cubicBezTo>
                <a:lnTo>
                  <a:pt x="653778" y="135242"/>
                </a:lnTo>
                <a:lnTo>
                  <a:pt x="699617" y="86656"/>
                </a:lnTo>
                <a:lnTo>
                  <a:pt x="701663" y="78176"/>
                </a:lnTo>
                <a:lnTo>
                  <a:pt x="708004" y="51887"/>
                </a:lnTo>
                <a:cubicBezTo>
                  <a:pt x="717927" y="30690"/>
                  <a:pt x="735847" y="14079"/>
                  <a:pt x="757752" y="5771"/>
                </a:cubicBezTo>
                <a:lnTo>
                  <a:pt x="774422" y="3049"/>
                </a:lnTo>
                <a:close/>
              </a:path>
            </a:pathLst>
          </a:custGeom>
          <a:gradFill>
            <a:gsLst>
              <a:gs pos="100000">
                <a:srgbClr val="00C5FB"/>
              </a:gs>
              <a:gs pos="0">
                <a:srgbClr val="64F1FC"/>
              </a:gs>
            </a:gsLst>
            <a:lin ang="0" scaled="0"/>
          </a:gradFill>
          <a:ln w="145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 dirty="0">
              <a:gradFill>
                <a:gsLst>
                  <a:gs pos="100000">
                    <a:srgbClr val="00C5FB"/>
                  </a:gs>
                  <a:gs pos="0">
                    <a:srgbClr val="64F1FC"/>
                  </a:gs>
                </a:gsLst>
                <a:lin ang="0" scaled="0"/>
              </a:gradFill>
            </a:endParaRPr>
          </a:p>
        </p:txBody>
      </p:sp>
      <p:sp>
        <p:nvSpPr>
          <p:cNvPr id="69" name="任意多边形: 形状 68"/>
          <p:cNvSpPr/>
          <p:nvPr/>
        </p:nvSpPr>
        <p:spPr>
          <a:xfrm>
            <a:off x="9125840" y="1876527"/>
            <a:ext cx="1323651" cy="1314754"/>
          </a:xfrm>
          <a:custGeom>
            <a:avLst/>
            <a:gdLst>
              <a:gd name="connsiteX0" fmla="*/ 907315 w 1323651"/>
              <a:gd name="connsiteY0" fmla="*/ 775330 h 1314754"/>
              <a:gd name="connsiteX1" fmla="*/ 849891 w 1323651"/>
              <a:gd name="connsiteY1" fmla="*/ 832866 h 1314754"/>
              <a:gd name="connsiteX2" fmla="*/ 907315 w 1323651"/>
              <a:gd name="connsiteY2" fmla="*/ 890403 h 1314754"/>
              <a:gd name="connsiteX3" fmla="*/ 964740 w 1323651"/>
              <a:gd name="connsiteY3" fmla="*/ 832866 h 1314754"/>
              <a:gd name="connsiteX4" fmla="*/ 907315 w 1323651"/>
              <a:gd name="connsiteY4" fmla="*/ 775330 h 1314754"/>
              <a:gd name="connsiteX5" fmla="*/ 155048 w 1323651"/>
              <a:gd name="connsiteY5" fmla="*/ 571071 h 1314754"/>
              <a:gd name="connsiteX6" fmla="*/ 307223 w 1323651"/>
              <a:gd name="connsiteY6" fmla="*/ 778206 h 1314754"/>
              <a:gd name="connsiteX7" fmla="*/ 209601 w 1323651"/>
              <a:gd name="connsiteY7" fmla="*/ 778206 h 1314754"/>
              <a:gd name="connsiteX8" fmla="*/ 1139886 w 1323651"/>
              <a:gd name="connsiteY8" fmla="*/ 1160827 h 1314754"/>
              <a:gd name="connsiteX9" fmla="*/ 83266 w 1323651"/>
              <a:gd name="connsiteY9" fmla="*/ 778206 h 1314754"/>
              <a:gd name="connsiteX10" fmla="*/ 0 w 1323651"/>
              <a:gd name="connsiteY10" fmla="*/ 778206 h 1314754"/>
              <a:gd name="connsiteX11" fmla="*/ 439301 w 1323651"/>
              <a:gd name="connsiteY11" fmla="*/ 404214 h 1314754"/>
              <a:gd name="connsiteX12" fmla="*/ 381877 w 1323651"/>
              <a:gd name="connsiteY12" fmla="*/ 461752 h 1314754"/>
              <a:gd name="connsiteX13" fmla="*/ 439301 w 1323651"/>
              <a:gd name="connsiteY13" fmla="*/ 519289 h 1314754"/>
              <a:gd name="connsiteX14" fmla="*/ 496727 w 1323651"/>
              <a:gd name="connsiteY14" fmla="*/ 461752 h 1314754"/>
              <a:gd name="connsiteX15" fmla="*/ 439301 w 1323651"/>
              <a:gd name="connsiteY15" fmla="*/ 404214 h 1314754"/>
              <a:gd name="connsiteX16" fmla="*/ 439301 w 1323651"/>
              <a:gd name="connsiteY16" fmla="*/ 346678 h 1314754"/>
              <a:gd name="connsiteX17" fmla="*/ 554152 w 1323651"/>
              <a:gd name="connsiteY17" fmla="*/ 461752 h 1314754"/>
              <a:gd name="connsiteX18" fmla="*/ 456529 w 1323651"/>
              <a:gd name="connsiteY18" fmla="*/ 573949 h 1314754"/>
              <a:gd name="connsiteX19" fmla="*/ 456529 w 1323651"/>
              <a:gd name="connsiteY19" fmla="*/ 752314 h 1314754"/>
              <a:gd name="connsiteX20" fmla="*/ 473756 w 1323651"/>
              <a:gd name="connsiteY20" fmla="*/ 804097 h 1314754"/>
              <a:gd name="connsiteX21" fmla="*/ 545539 w 1323651"/>
              <a:gd name="connsiteY21" fmla="*/ 763821 h 1314754"/>
              <a:gd name="connsiteX22" fmla="*/ 617320 w 1323651"/>
              <a:gd name="connsiteY22" fmla="*/ 801220 h 1314754"/>
              <a:gd name="connsiteX23" fmla="*/ 631675 w 1323651"/>
              <a:gd name="connsiteY23" fmla="*/ 752314 h 1314754"/>
              <a:gd name="connsiteX24" fmla="*/ 631675 w 1323651"/>
              <a:gd name="connsiteY24" fmla="*/ 539426 h 1314754"/>
              <a:gd name="connsiteX25" fmla="*/ 709200 w 1323651"/>
              <a:gd name="connsiteY25" fmla="*/ 407091 h 1314754"/>
              <a:gd name="connsiteX26" fmla="*/ 789594 w 1323651"/>
              <a:gd name="connsiteY26" fmla="*/ 346678 h 1314754"/>
              <a:gd name="connsiteX27" fmla="*/ 875732 w 1323651"/>
              <a:gd name="connsiteY27" fmla="*/ 424353 h 1314754"/>
              <a:gd name="connsiteX28" fmla="*/ 924543 w 1323651"/>
              <a:gd name="connsiteY28" fmla="*/ 533673 h 1314754"/>
              <a:gd name="connsiteX29" fmla="*/ 924543 w 1323651"/>
              <a:gd name="connsiteY29" fmla="*/ 714915 h 1314754"/>
              <a:gd name="connsiteX30" fmla="*/ 1025036 w 1323651"/>
              <a:gd name="connsiteY30" fmla="*/ 829989 h 1314754"/>
              <a:gd name="connsiteX31" fmla="*/ 910187 w 1323651"/>
              <a:gd name="connsiteY31" fmla="*/ 945064 h 1314754"/>
              <a:gd name="connsiteX32" fmla="*/ 795336 w 1323651"/>
              <a:gd name="connsiteY32" fmla="*/ 829989 h 1314754"/>
              <a:gd name="connsiteX33" fmla="*/ 867117 w 1323651"/>
              <a:gd name="connsiteY33" fmla="*/ 723546 h 1314754"/>
              <a:gd name="connsiteX34" fmla="*/ 867117 w 1323651"/>
              <a:gd name="connsiteY34" fmla="*/ 536550 h 1314754"/>
              <a:gd name="connsiteX35" fmla="*/ 855633 w 1323651"/>
              <a:gd name="connsiteY35" fmla="*/ 493397 h 1314754"/>
              <a:gd name="connsiteX36" fmla="*/ 789594 w 1323651"/>
              <a:gd name="connsiteY36" fmla="*/ 522166 h 1314754"/>
              <a:gd name="connsiteX37" fmla="*/ 714942 w 1323651"/>
              <a:gd name="connsiteY37" fmla="*/ 476137 h 1314754"/>
              <a:gd name="connsiteX38" fmla="*/ 691972 w 1323651"/>
              <a:gd name="connsiteY38" fmla="*/ 536550 h 1314754"/>
              <a:gd name="connsiteX39" fmla="*/ 691972 w 1323651"/>
              <a:gd name="connsiteY39" fmla="*/ 749438 h 1314754"/>
              <a:gd name="connsiteX40" fmla="*/ 631675 w 1323651"/>
              <a:gd name="connsiteY40" fmla="*/ 867388 h 1314754"/>
              <a:gd name="connsiteX41" fmla="*/ 548410 w 1323651"/>
              <a:gd name="connsiteY41" fmla="*/ 933556 h 1314754"/>
              <a:gd name="connsiteX42" fmla="*/ 465143 w 1323651"/>
              <a:gd name="connsiteY42" fmla="*/ 870265 h 1314754"/>
              <a:gd name="connsiteX43" fmla="*/ 399104 w 1323651"/>
              <a:gd name="connsiteY43" fmla="*/ 749438 h 1314754"/>
              <a:gd name="connsiteX44" fmla="*/ 399104 w 1323651"/>
              <a:gd name="connsiteY44" fmla="*/ 568195 h 1314754"/>
              <a:gd name="connsiteX45" fmla="*/ 324452 w 1323651"/>
              <a:gd name="connsiteY45" fmla="*/ 461752 h 1314754"/>
              <a:gd name="connsiteX46" fmla="*/ 439301 w 1323651"/>
              <a:gd name="connsiteY46" fmla="*/ 346678 h 1314754"/>
              <a:gd name="connsiteX47" fmla="*/ 718312 w 1323651"/>
              <a:gd name="connsiteY47" fmla="*/ 1005 h 1314754"/>
              <a:gd name="connsiteX48" fmla="*/ 1237508 w 1323651"/>
              <a:gd name="connsiteY48" fmla="*/ 536549 h 1314754"/>
              <a:gd name="connsiteX49" fmla="*/ 1323651 w 1323651"/>
              <a:gd name="connsiteY49" fmla="*/ 536549 h 1314754"/>
              <a:gd name="connsiteX50" fmla="*/ 1168598 w 1323651"/>
              <a:gd name="connsiteY50" fmla="*/ 743684 h 1314754"/>
              <a:gd name="connsiteX51" fmla="*/ 1013551 w 1323651"/>
              <a:gd name="connsiteY51" fmla="*/ 536549 h 1314754"/>
              <a:gd name="connsiteX52" fmla="*/ 1111174 w 1323651"/>
              <a:gd name="connsiteY52" fmla="*/ 536549 h 1314754"/>
              <a:gd name="connsiteX53" fmla="*/ 180888 w 1323651"/>
              <a:gd name="connsiteY53" fmla="*/ 153928 h 1314754"/>
              <a:gd name="connsiteX54" fmla="*/ 718312 w 1323651"/>
              <a:gd name="connsiteY54" fmla="*/ 1005 h 1314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1323651" h="1314754">
                <a:moveTo>
                  <a:pt x="907315" y="775330"/>
                </a:moveTo>
                <a:cubicBezTo>
                  <a:pt x="875732" y="775330"/>
                  <a:pt x="849891" y="801220"/>
                  <a:pt x="849891" y="832866"/>
                </a:cubicBezTo>
                <a:cubicBezTo>
                  <a:pt x="849891" y="864511"/>
                  <a:pt x="875732" y="890403"/>
                  <a:pt x="907315" y="890403"/>
                </a:cubicBezTo>
                <a:cubicBezTo>
                  <a:pt x="938898" y="890403"/>
                  <a:pt x="964740" y="864511"/>
                  <a:pt x="964740" y="832866"/>
                </a:cubicBezTo>
                <a:cubicBezTo>
                  <a:pt x="964740" y="801220"/>
                  <a:pt x="938898" y="775330"/>
                  <a:pt x="907315" y="775330"/>
                </a:cubicBezTo>
                <a:close/>
                <a:moveTo>
                  <a:pt x="155048" y="571071"/>
                </a:moveTo>
                <a:lnTo>
                  <a:pt x="307223" y="778206"/>
                </a:lnTo>
                <a:lnTo>
                  <a:pt x="209601" y="778206"/>
                </a:lnTo>
                <a:cubicBezTo>
                  <a:pt x="218215" y="829988"/>
                  <a:pt x="333065" y="1531941"/>
                  <a:pt x="1139886" y="1160827"/>
                </a:cubicBezTo>
                <a:cubicBezTo>
                  <a:pt x="1139886" y="1160827"/>
                  <a:pt x="298610" y="1693044"/>
                  <a:pt x="83266" y="778206"/>
                </a:cubicBezTo>
                <a:lnTo>
                  <a:pt x="0" y="778206"/>
                </a:lnTo>
                <a:close/>
                <a:moveTo>
                  <a:pt x="439301" y="404214"/>
                </a:moveTo>
                <a:cubicBezTo>
                  <a:pt x="407718" y="404214"/>
                  <a:pt x="381877" y="430106"/>
                  <a:pt x="381877" y="461752"/>
                </a:cubicBezTo>
                <a:cubicBezTo>
                  <a:pt x="381877" y="493397"/>
                  <a:pt x="407718" y="519289"/>
                  <a:pt x="439301" y="519289"/>
                </a:cubicBezTo>
                <a:cubicBezTo>
                  <a:pt x="470885" y="519289"/>
                  <a:pt x="496727" y="493397"/>
                  <a:pt x="496727" y="461752"/>
                </a:cubicBezTo>
                <a:cubicBezTo>
                  <a:pt x="496727" y="430106"/>
                  <a:pt x="470885" y="404214"/>
                  <a:pt x="439301" y="404214"/>
                </a:cubicBezTo>
                <a:close/>
                <a:moveTo>
                  <a:pt x="439301" y="346678"/>
                </a:moveTo>
                <a:cubicBezTo>
                  <a:pt x="502469" y="346678"/>
                  <a:pt x="554152" y="398461"/>
                  <a:pt x="554152" y="461752"/>
                </a:cubicBezTo>
                <a:cubicBezTo>
                  <a:pt x="554152" y="519289"/>
                  <a:pt x="511082" y="565318"/>
                  <a:pt x="456529" y="573949"/>
                </a:cubicBezTo>
                <a:lnTo>
                  <a:pt x="456529" y="752314"/>
                </a:lnTo>
                <a:cubicBezTo>
                  <a:pt x="456529" y="772452"/>
                  <a:pt x="462272" y="789713"/>
                  <a:pt x="473756" y="804097"/>
                </a:cubicBezTo>
                <a:cubicBezTo>
                  <a:pt x="488113" y="781083"/>
                  <a:pt x="513955" y="763821"/>
                  <a:pt x="545539" y="763821"/>
                </a:cubicBezTo>
                <a:cubicBezTo>
                  <a:pt x="577121" y="763821"/>
                  <a:pt x="602963" y="778206"/>
                  <a:pt x="617320" y="801220"/>
                </a:cubicBezTo>
                <a:cubicBezTo>
                  <a:pt x="625933" y="786837"/>
                  <a:pt x="631675" y="769575"/>
                  <a:pt x="631675" y="752314"/>
                </a:cubicBezTo>
                <a:lnTo>
                  <a:pt x="631675" y="539426"/>
                </a:lnTo>
                <a:cubicBezTo>
                  <a:pt x="631675" y="484767"/>
                  <a:pt x="660388" y="435860"/>
                  <a:pt x="709200" y="407091"/>
                </a:cubicBezTo>
                <a:cubicBezTo>
                  <a:pt x="717813" y="372569"/>
                  <a:pt x="752268" y="346678"/>
                  <a:pt x="789594" y="346678"/>
                </a:cubicBezTo>
                <a:cubicBezTo>
                  <a:pt x="835534" y="346678"/>
                  <a:pt x="872860" y="381200"/>
                  <a:pt x="875732" y="424353"/>
                </a:cubicBezTo>
                <a:cubicBezTo>
                  <a:pt x="904443" y="453121"/>
                  <a:pt x="924543" y="490520"/>
                  <a:pt x="924543" y="533673"/>
                </a:cubicBezTo>
                <a:lnTo>
                  <a:pt x="924543" y="714915"/>
                </a:lnTo>
                <a:cubicBezTo>
                  <a:pt x="981968" y="723546"/>
                  <a:pt x="1025036" y="772452"/>
                  <a:pt x="1025036" y="829989"/>
                </a:cubicBezTo>
                <a:cubicBezTo>
                  <a:pt x="1025036" y="893280"/>
                  <a:pt x="973353" y="945064"/>
                  <a:pt x="910187" y="945064"/>
                </a:cubicBezTo>
                <a:cubicBezTo>
                  <a:pt x="847019" y="945064"/>
                  <a:pt x="795336" y="893280"/>
                  <a:pt x="795336" y="829989"/>
                </a:cubicBezTo>
                <a:cubicBezTo>
                  <a:pt x="795336" y="781083"/>
                  <a:pt x="824049" y="740807"/>
                  <a:pt x="867117" y="723546"/>
                </a:cubicBezTo>
                <a:lnTo>
                  <a:pt x="867117" y="536550"/>
                </a:lnTo>
                <a:cubicBezTo>
                  <a:pt x="867117" y="522166"/>
                  <a:pt x="864246" y="507781"/>
                  <a:pt x="855633" y="493397"/>
                </a:cubicBezTo>
                <a:cubicBezTo>
                  <a:pt x="838405" y="510659"/>
                  <a:pt x="815436" y="522166"/>
                  <a:pt x="789594" y="522166"/>
                </a:cubicBezTo>
                <a:cubicBezTo>
                  <a:pt x="758010" y="522166"/>
                  <a:pt x="729298" y="502027"/>
                  <a:pt x="714942" y="476137"/>
                </a:cubicBezTo>
                <a:cubicBezTo>
                  <a:pt x="700585" y="493397"/>
                  <a:pt x="691972" y="513536"/>
                  <a:pt x="691972" y="536550"/>
                </a:cubicBezTo>
                <a:lnTo>
                  <a:pt x="691972" y="749438"/>
                </a:lnTo>
                <a:cubicBezTo>
                  <a:pt x="691972" y="798344"/>
                  <a:pt x="669001" y="841497"/>
                  <a:pt x="631675" y="867388"/>
                </a:cubicBezTo>
                <a:cubicBezTo>
                  <a:pt x="623062" y="904787"/>
                  <a:pt x="588607" y="933556"/>
                  <a:pt x="548410" y="933556"/>
                </a:cubicBezTo>
                <a:cubicBezTo>
                  <a:pt x="508211" y="933556"/>
                  <a:pt x="476627" y="907665"/>
                  <a:pt x="465143" y="870265"/>
                </a:cubicBezTo>
                <a:cubicBezTo>
                  <a:pt x="424946" y="844374"/>
                  <a:pt x="399104" y="801220"/>
                  <a:pt x="399104" y="749438"/>
                </a:cubicBezTo>
                <a:lnTo>
                  <a:pt x="399104" y="568195"/>
                </a:lnTo>
                <a:cubicBezTo>
                  <a:pt x="356036" y="553811"/>
                  <a:pt x="324452" y="510659"/>
                  <a:pt x="324452" y="461752"/>
                </a:cubicBezTo>
                <a:cubicBezTo>
                  <a:pt x="324452" y="398461"/>
                  <a:pt x="376134" y="346678"/>
                  <a:pt x="439301" y="346678"/>
                </a:cubicBezTo>
                <a:close/>
                <a:moveTo>
                  <a:pt x="718312" y="1005"/>
                </a:moveTo>
                <a:cubicBezTo>
                  <a:pt x="929275" y="13040"/>
                  <a:pt x="1143295" y="136307"/>
                  <a:pt x="1237508" y="536549"/>
                </a:cubicBezTo>
                <a:lnTo>
                  <a:pt x="1323651" y="536549"/>
                </a:lnTo>
                <a:lnTo>
                  <a:pt x="1168598" y="743684"/>
                </a:lnTo>
                <a:lnTo>
                  <a:pt x="1013551" y="536549"/>
                </a:lnTo>
                <a:lnTo>
                  <a:pt x="1111174" y="536549"/>
                </a:lnTo>
                <a:cubicBezTo>
                  <a:pt x="1102559" y="484766"/>
                  <a:pt x="987710" y="-217187"/>
                  <a:pt x="180888" y="153928"/>
                </a:cubicBezTo>
                <a:cubicBezTo>
                  <a:pt x="180888" y="153928"/>
                  <a:pt x="447073" y="-14470"/>
                  <a:pt x="718312" y="1005"/>
                </a:cubicBezTo>
                <a:close/>
              </a:path>
            </a:pathLst>
          </a:custGeom>
          <a:gradFill>
            <a:gsLst>
              <a:gs pos="100000">
                <a:srgbClr val="00C5FB"/>
              </a:gs>
              <a:gs pos="0">
                <a:srgbClr val="64F1FC"/>
              </a:gs>
            </a:gsLst>
            <a:lin ang="0" scaled="0"/>
          </a:gradFill>
          <a:ln w="145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endParaRPr lang="zh-CN" altLang="en-US">
              <a:gradFill>
                <a:gsLst>
                  <a:gs pos="100000">
                    <a:srgbClr val="00C5FB"/>
                  </a:gs>
                  <a:gs pos="0">
                    <a:srgbClr val="64F1FC"/>
                  </a:gs>
                </a:gsLst>
                <a:lin ang="0" scaled="0"/>
              </a:gra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240197" y="1659842"/>
            <a:ext cx="2478308" cy="1363869"/>
            <a:chOff x="5453381" y="1845037"/>
            <a:chExt cx="2478308" cy="1363869"/>
          </a:xfrm>
        </p:grpSpPr>
        <p:sp>
          <p:nvSpPr>
            <p:cNvPr id="3" name="矩形 2"/>
            <p:cNvSpPr/>
            <p:nvPr/>
          </p:nvSpPr>
          <p:spPr>
            <a:xfrm>
              <a:off x="5453381" y="1845037"/>
              <a:ext cx="1285240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150" normalizeH="0" baseline="0" noProof="0" dirty="0">
                  <a:ln>
                    <a:noFill/>
                  </a:ln>
                  <a:gradFill>
                    <a:gsLst>
                      <a:gs pos="52000">
                        <a:srgbClr val="BEF6F9"/>
                      </a:gs>
                      <a:gs pos="89000">
                        <a:srgbClr val="4472C4">
                          <a:lumMod val="30000"/>
                          <a:lumOff val="70000"/>
                          <a:alpha val="10000"/>
                        </a:srgbClr>
                      </a:gs>
                    </a:gsLst>
                    <a:lin ang="5400000" scaled="1"/>
                  </a:gra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CONTENTS</a:t>
              </a: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6857448" y="1901706"/>
              <a:ext cx="1074241" cy="99843"/>
              <a:chOff x="6941297" y="1754828"/>
              <a:chExt cx="1429814" cy="132891"/>
            </a:xfrm>
          </p:grpSpPr>
          <p:sp>
            <p:nvSpPr>
              <p:cNvPr id="9" name="任意多边形: 形状 8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 flipH="1" flipV="1">
              <a:off x="5582018" y="3109063"/>
              <a:ext cx="2321556" cy="99843"/>
              <a:chOff x="5281126" y="1754828"/>
              <a:chExt cx="3089985" cy="132891"/>
            </a:xfrm>
          </p:grpSpPr>
          <p:sp>
            <p:nvSpPr>
              <p:cNvPr id="7" name="任意多边形: 形状 6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5281126" y="1816507"/>
                <a:ext cx="2634500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sp>
          <p:nvSpPr>
            <p:cNvPr id="11" name="文本框 10"/>
            <p:cNvSpPr txBox="1"/>
            <p:nvPr/>
          </p:nvSpPr>
          <p:spPr>
            <a:xfrm>
              <a:off x="5932089" y="2128174"/>
              <a:ext cx="1757680" cy="9531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5600" spc="600" dirty="0">
                  <a:solidFill>
                    <a:prstClr val="white"/>
                  </a:solidFill>
                  <a:effectLst>
                    <a:outerShdw dist="38100" dir="2700000" algn="tl" rotWithShape="0">
                      <a:srgbClr val="00C6FB">
                        <a:alpha val="50000"/>
                      </a:srgbClr>
                    </a:outerShdw>
                  </a:effectLst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目录</a:t>
              </a:r>
              <a:endParaRPr kumimoji="0" lang="zh-CN" altLang="en-US" sz="56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</p:grpSp>
      <p:sp>
        <p:nvSpPr>
          <p:cNvPr id="14" name="Rectangle: Rounded Corners 42"/>
          <p:cNvSpPr/>
          <p:nvPr/>
        </p:nvSpPr>
        <p:spPr>
          <a:xfrm>
            <a:off x="6410255" y="1854333"/>
            <a:ext cx="4294522" cy="4788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2000">
                <a:srgbClr val="005BEA"/>
              </a:gs>
              <a:gs pos="0">
                <a:srgbClr val="00C6FB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723900" dist="63500" dir="5400000" sx="93000" sy="93000" algn="t" rotWithShape="0">
              <a:srgbClr val="00C6FB">
                <a:lumMod val="60000"/>
                <a:lumOff val="40000"/>
                <a:alpha val="40000"/>
              </a:srgbClr>
            </a:outerShdw>
          </a:effectLst>
        </p:spPr>
        <p:txBody>
          <a:bodyPr wrap="none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kern="0" dirty="0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情感分析和用户情绪识别</a:t>
            </a:r>
          </a:p>
        </p:txBody>
      </p:sp>
      <p:sp>
        <p:nvSpPr>
          <p:cNvPr id="15" name="Rectangle: Rounded Corners 42"/>
          <p:cNvSpPr/>
          <p:nvPr/>
        </p:nvSpPr>
        <p:spPr>
          <a:xfrm>
            <a:off x="6410255" y="2794369"/>
            <a:ext cx="4294522" cy="4788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2000">
                <a:srgbClr val="005BEA"/>
              </a:gs>
              <a:gs pos="0">
                <a:srgbClr val="00C6FB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723900" dist="63500" dir="5400000" sx="93000" sy="93000" algn="t" rotWithShape="0">
              <a:srgbClr val="00C6FB">
                <a:lumMod val="60000"/>
                <a:lumOff val="40000"/>
                <a:alpha val="40000"/>
              </a:srgbClr>
            </a:outerShdw>
          </a:effectLst>
        </p:spPr>
        <p:txBody>
          <a:bodyPr wrap="none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kern="0" dirty="0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多模态个性化推荐</a:t>
            </a:r>
          </a:p>
        </p:txBody>
      </p:sp>
      <p:sp>
        <p:nvSpPr>
          <p:cNvPr id="16" name="Rectangle: Rounded Corners 42"/>
          <p:cNvSpPr/>
          <p:nvPr/>
        </p:nvSpPr>
        <p:spPr>
          <a:xfrm>
            <a:off x="6410255" y="3734405"/>
            <a:ext cx="4294522" cy="4788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2000">
                <a:srgbClr val="005BEA"/>
              </a:gs>
              <a:gs pos="0">
                <a:srgbClr val="00C6FB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723900" dist="63500" dir="5400000" sx="93000" sy="93000" algn="t" rotWithShape="0">
              <a:srgbClr val="00C6FB">
                <a:lumMod val="60000"/>
                <a:lumOff val="40000"/>
                <a:alpha val="40000"/>
              </a:srgbClr>
            </a:outerShdw>
          </a:effectLst>
        </p:spPr>
        <p:txBody>
          <a:bodyPr wrap="none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kern="0" dirty="0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社交关系与个性化推荐</a:t>
            </a:r>
          </a:p>
        </p:txBody>
      </p:sp>
      <p:sp>
        <p:nvSpPr>
          <p:cNvPr id="17" name="Rectangle: Rounded Corners 42"/>
          <p:cNvSpPr/>
          <p:nvPr/>
        </p:nvSpPr>
        <p:spPr>
          <a:xfrm>
            <a:off x="6410255" y="4674441"/>
            <a:ext cx="4294522" cy="4788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2000">
                <a:srgbClr val="005BEA"/>
              </a:gs>
              <a:gs pos="0">
                <a:srgbClr val="00C6FB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723900" dist="63500" dir="5400000" sx="93000" sy="93000" algn="t" rotWithShape="0">
              <a:srgbClr val="00C6FB">
                <a:lumMod val="60000"/>
                <a:lumOff val="40000"/>
                <a:alpha val="40000"/>
              </a:srgbClr>
            </a:outerShdw>
          </a:effectLst>
        </p:spPr>
        <p:txBody>
          <a:bodyPr wrap="none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kern="0" dirty="0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时间敏感的个性化体验</a:t>
            </a:r>
          </a:p>
        </p:txBody>
      </p:sp>
      <p:sp>
        <p:nvSpPr>
          <p:cNvPr id="2" name="Rectangle: Rounded Corners 42">
            <a:extLst>
              <a:ext uri="{FF2B5EF4-FFF2-40B4-BE49-F238E27FC236}">
                <a16:creationId xmlns:a16="http://schemas.microsoft.com/office/drawing/2014/main" id="{497C1D32-FF4B-8675-C9C8-EC9EDBE75F7E}"/>
              </a:ext>
            </a:extLst>
          </p:cNvPr>
          <p:cNvSpPr/>
          <p:nvPr/>
        </p:nvSpPr>
        <p:spPr>
          <a:xfrm>
            <a:off x="6410255" y="5610645"/>
            <a:ext cx="4294522" cy="4788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2000">
                <a:srgbClr val="005BEA"/>
              </a:gs>
              <a:gs pos="0">
                <a:srgbClr val="00C6FB"/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outerShdw blurRad="723900" dist="63500" dir="5400000" sx="93000" sy="93000" algn="t" rotWithShape="0">
              <a:srgbClr val="00C6FB">
                <a:lumMod val="60000"/>
                <a:lumOff val="40000"/>
                <a:alpha val="40000"/>
              </a:srgbClr>
            </a:outerShdw>
          </a:effectLst>
        </p:spPr>
        <p:txBody>
          <a:bodyPr wrap="none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200" kern="0" dirty="0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自主个性化控制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574985" y="2334630"/>
            <a:ext cx="7042030" cy="1609908"/>
            <a:chOff x="2574985" y="1618350"/>
            <a:chExt cx="7042030" cy="1609908"/>
          </a:xfrm>
        </p:grpSpPr>
        <p:sp>
          <p:nvSpPr>
            <p:cNvPr id="12" name="矩形 11"/>
            <p:cNvSpPr/>
            <p:nvPr/>
          </p:nvSpPr>
          <p:spPr>
            <a:xfrm>
              <a:off x="5306060" y="1618350"/>
              <a:ext cx="157988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150" normalizeH="0" baseline="0" noProof="0" dirty="0">
                  <a:ln>
                    <a:noFill/>
                  </a:ln>
                  <a:gradFill>
                    <a:gsLst>
                      <a:gs pos="52000">
                        <a:srgbClr val="BEF6F9"/>
                      </a:gs>
                      <a:gs pos="89000">
                        <a:srgbClr val="4472C4">
                          <a:lumMod val="30000"/>
                          <a:lumOff val="70000"/>
                          <a:alpha val="10000"/>
                        </a:srgbClr>
                      </a:gs>
                    </a:gsLst>
                    <a:lin ang="5400000" scaled="1"/>
                  </a:gra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PART ONE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317183" y="1782169"/>
              <a:ext cx="1299832" cy="120810"/>
              <a:chOff x="6941297" y="1754828"/>
              <a:chExt cx="1429814" cy="132891"/>
            </a:xfrm>
          </p:grpSpPr>
          <p:sp>
            <p:nvSpPr>
              <p:cNvPr id="18" name="任意多边形: 形状 17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 flipH="1">
              <a:off x="2574985" y="1782169"/>
              <a:ext cx="1299832" cy="120810"/>
              <a:chOff x="6941297" y="1754828"/>
              <a:chExt cx="1429814" cy="132891"/>
            </a:xfrm>
          </p:grpSpPr>
          <p:sp>
            <p:nvSpPr>
              <p:cNvPr id="21" name="任意多边形: 形状 20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 flipH="1">
              <a:off x="2604000" y="3220514"/>
              <a:ext cx="6984000" cy="7744"/>
            </a:xfrm>
            <a:prstGeom prst="rect">
              <a:avLst/>
            </a:prstGeom>
            <a:solidFill>
              <a:srgbClr val="BEF6F9"/>
            </a:solidFill>
            <a:ln>
              <a:noFill/>
            </a:ln>
            <a:effectLst>
              <a:glow rad="635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1630675" y="2772476"/>
            <a:ext cx="89306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6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情感分析和用户情绪识别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194300" y="1117725"/>
            <a:ext cx="15418874" cy="5171950"/>
            <a:chOff x="270500" y="1117725"/>
            <a:chExt cx="15418874" cy="5171950"/>
          </a:xfrm>
        </p:grpSpPr>
        <p:grpSp>
          <p:nvGrpSpPr>
            <p:cNvPr id="3" name="组合 2"/>
            <p:cNvGrpSpPr/>
            <p:nvPr/>
          </p:nvGrpSpPr>
          <p:grpSpPr>
            <a:xfrm>
              <a:off x="1299259" y="1889301"/>
              <a:ext cx="1795233" cy="1795232"/>
              <a:chOff x="2908990" y="1659302"/>
              <a:chExt cx="1974756" cy="1974756"/>
            </a:xfrm>
          </p:grpSpPr>
          <p:sp>
            <p:nvSpPr>
              <p:cNvPr id="6" name="Rectangle: Rounded Corners 42"/>
              <p:cNvSpPr/>
              <p:nvPr/>
            </p:nvSpPr>
            <p:spPr>
              <a:xfrm>
                <a:off x="3155067" y="1905379"/>
                <a:ext cx="1482603" cy="1482603"/>
              </a:xfrm>
              <a:prstGeom prst="ellipse">
                <a:avLst/>
              </a:prstGeom>
              <a:gradFill flip="none" rotWithShape="1">
                <a:gsLst>
                  <a:gs pos="11000">
                    <a:srgbClr val="64F1FC"/>
                  </a:gs>
                  <a:gs pos="91000">
                    <a:srgbClr val="005BEA"/>
                  </a:gs>
                  <a:gs pos="34000">
                    <a:srgbClr val="00C6FB"/>
                  </a:gs>
                </a:gsLst>
                <a:lin ang="2700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en-US" sz="1600" kern="0" dirty="0">
                  <a:solidFill>
                    <a:prstClr val="white"/>
                  </a:solidFill>
                  <a:latin typeface="+mn-ea"/>
                  <a:cs typeface="思源黑体 CN Regular" panose="020B0500000000000000" charset="-122"/>
                </a:endParaRPr>
              </a:p>
            </p:txBody>
          </p:sp>
          <p:sp>
            <p:nvSpPr>
              <p:cNvPr id="2" name="弧形 1"/>
              <p:cNvSpPr/>
              <p:nvPr/>
            </p:nvSpPr>
            <p:spPr>
              <a:xfrm>
                <a:off x="2908990" y="1659302"/>
                <a:ext cx="1974756" cy="1974756"/>
              </a:xfrm>
              <a:prstGeom prst="arc">
                <a:avLst>
                  <a:gd name="adj1" fmla="val 15517413"/>
                  <a:gd name="adj2" fmla="val 549754"/>
                </a:avLst>
              </a:prstGeom>
              <a:ln w="12700">
                <a:gradFill>
                  <a:gsLst>
                    <a:gs pos="0">
                      <a:srgbClr val="64F1FC"/>
                    </a:gs>
                    <a:gs pos="100000">
                      <a:srgbClr val="005BEA"/>
                    </a:gs>
                  </a:gsLst>
                  <a:lin ang="0" scaled="0"/>
                </a:gra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 flipV="1">
              <a:off x="4028738" y="3722241"/>
              <a:ext cx="1795233" cy="1795232"/>
              <a:chOff x="2908990" y="1659302"/>
              <a:chExt cx="1974756" cy="1974756"/>
            </a:xfrm>
          </p:grpSpPr>
          <p:sp>
            <p:nvSpPr>
              <p:cNvPr id="10" name="Rectangle: Rounded Corners 42"/>
              <p:cNvSpPr/>
              <p:nvPr/>
            </p:nvSpPr>
            <p:spPr>
              <a:xfrm>
                <a:off x="3155067" y="1905379"/>
                <a:ext cx="1482603" cy="1482603"/>
              </a:xfrm>
              <a:prstGeom prst="ellipse">
                <a:avLst/>
              </a:prstGeom>
              <a:gradFill flip="none" rotWithShape="1">
                <a:gsLst>
                  <a:gs pos="11000">
                    <a:srgbClr val="64F1FC"/>
                  </a:gs>
                  <a:gs pos="91000">
                    <a:srgbClr val="005BEA"/>
                  </a:gs>
                  <a:gs pos="34000">
                    <a:srgbClr val="00C6FB"/>
                  </a:gs>
                </a:gsLst>
                <a:lin ang="2700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en-US" sz="1600" kern="0" dirty="0">
                  <a:solidFill>
                    <a:prstClr val="white"/>
                  </a:solidFill>
                  <a:latin typeface="+mn-ea"/>
                  <a:cs typeface="思源黑体 CN Regular" panose="020B0500000000000000" charset="-122"/>
                </a:endParaRPr>
              </a:p>
            </p:txBody>
          </p:sp>
          <p:sp>
            <p:nvSpPr>
              <p:cNvPr id="11" name="弧形 10"/>
              <p:cNvSpPr/>
              <p:nvPr/>
            </p:nvSpPr>
            <p:spPr>
              <a:xfrm>
                <a:off x="2908990" y="1659302"/>
                <a:ext cx="1974756" cy="1974756"/>
              </a:xfrm>
              <a:prstGeom prst="arc">
                <a:avLst>
                  <a:gd name="adj1" fmla="val 15517413"/>
                  <a:gd name="adj2" fmla="val 549754"/>
                </a:avLst>
              </a:prstGeom>
              <a:ln w="12700">
                <a:gradFill>
                  <a:gsLst>
                    <a:gs pos="0">
                      <a:srgbClr val="64F1FC"/>
                    </a:gs>
                    <a:gs pos="100000">
                      <a:srgbClr val="005BEA"/>
                    </a:gs>
                  </a:gsLst>
                  <a:lin ang="0" scaled="0"/>
                </a:gra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6758217" y="1889301"/>
              <a:ext cx="1795233" cy="1795232"/>
              <a:chOff x="2908990" y="1659302"/>
              <a:chExt cx="1974756" cy="1974756"/>
            </a:xfrm>
          </p:grpSpPr>
          <p:sp>
            <p:nvSpPr>
              <p:cNvPr id="13" name="Rectangle: Rounded Corners 42"/>
              <p:cNvSpPr/>
              <p:nvPr/>
            </p:nvSpPr>
            <p:spPr>
              <a:xfrm>
                <a:off x="3155067" y="1905379"/>
                <a:ext cx="1482603" cy="1482603"/>
              </a:xfrm>
              <a:prstGeom prst="ellipse">
                <a:avLst/>
              </a:prstGeom>
              <a:gradFill flip="none" rotWithShape="1">
                <a:gsLst>
                  <a:gs pos="11000">
                    <a:srgbClr val="64F1FC"/>
                  </a:gs>
                  <a:gs pos="91000">
                    <a:srgbClr val="005BEA"/>
                  </a:gs>
                  <a:gs pos="34000">
                    <a:srgbClr val="00C6FB"/>
                  </a:gs>
                </a:gsLst>
                <a:lin ang="2700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en-US" sz="1600" kern="0" dirty="0">
                  <a:solidFill>
                    <a:prstClr val="white"/>
                  </a:solidFill>
                  <a:latin typeface="+mn-ea"/>
                  <a:cs typeface="思源黑体 CN Regular" panose="020B0500000000000000" charset="-122"/>
                </a:endParaRPr>
              </a:p>
            </p:txBody>
          </p:sp>
          <p:sp>
            <p:nvSpPr>
              <p:cNvPr id="14" name="弧形 13"/>
              <p:cNvSpPr/>
              <p:nvPr/>
            </p:nvSpPr>
            <p:spPr>
              <a:xfrm>
                <a:off x="2908990" y="1659302"/>
                <a:ext cx="1974756" cy="1974756"/>
              </a:xfrm>
              <a:prstGeom prst="arc">
                <a:avLst>
                  <a:gd name="adj1" fmla="val 15517413"/>
                  <a:gd name="adj2" fmla="val 549754"/>
                </a:avLst>
              </a:prstGeom>
              <a:ln w="12700">
                <a:gradFill>
                  <a:gsLst>
                    <a:gs pos="0">
                      <a:srgbClr val="64F1FC"/>
                    </a:gs>
                    <a:gs pos="100000">
                      <a:srgbClr val="005BEA"/>
                    </a:gs>
                  </a:gsLst>
                  <a:lin ang="0" scaled="0"/>
                </a:gra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 flipV="1">
              <a:off x="9487696" y="3722241"/>
              <a:ext cx="1795233" cy="1795232"/>
              <a:chOff x="2908990" y="1659302"/>
              <a:chExt cx="1974756" cy="1974756"/>
            </a:xfrm>
          </p:grpSpPr>
          <p:sp>
            <p:nvSpPr>
              <p:cNvPr id="16" name="Rectangle: Rounded Corners 42"/>
              <p:cNvSpPr/>
              <p:nvPr/>
            </p:nvSpPr>
            <p:spPr>
              <a:xfrm>
                <a:off x="3155067" y="1905379"/>
                <a:ext cx="1482603" cy="1482603"/>
              </a:xfrm>
              <a:prstGeom prst="ellipse">
                <a:avLst/>
              </a:prstGeom>
              <a:gradFill flip="none" rotWithShape="1">
                <a:gsLst>
                  <a:gs pos="11000">
                    <a:srgbClr val="64F1FC"/>
                  </a:gs>
                  <a:gs pos="91000">
                    <a:srgbClr val="005BEA"/>
                  </a:gs>
                  <a:gs pos="34000">
                    <a:srgbClr val="00C6FB"/>
                  </a:gs>
                </a:gsLst>
                <a:lin ang="2700000" scaled="0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lang="zh-CN" altLang="en-US" sz="1600" kern="0" dirty="0">
                  <a:solidFill>
                    <a:prstClr val="white"/>
                  </a:solidFill>
                  <a:latin typeface="+mn-ea"/>
                  <a:cs typeface="思源黑体 CN Regular" panose="020B0500000000000000" charset="-122"/>
                </a:endParaRPr>
              </a:p>
            </p:txBody>
          </p:sp>
          <p:sp>
            <p:nvSpPr>
              <p:cNvPr id="17" name="弧形 16"/>
              <p:cNvSpPr/>
              <p:nvPr/>
            </p:nvSpPr>
            <p:spPr>
              <a:xfrm>
                <a:off x="2908990" y="1659302"/>
                <a:ext cx="1974756" cy="1974756"/>
              </a:xfrm>
              <a:prstGeom prst="arc">
                <a:avLst>
                  <a:gd name="adj1" fmla="val 15517413"/>
                  <a:gd name="adj2" fmla="val 549754"/>
                </a:avLst>
              </a:prstGeom>
              <a:ln w="12700">
                <a:gradFill>
                  <a:gsLst>
                    <a:gs pos="0">
                      <a:srgbClr val="64F1FC"/>
                    </a:gs>
                    <a:gs pos="100000">
                      <a:srgbClr val="005BEA"/>
                    </a:gs>
                  </a:gsLst>
                  <a:lin ang="0" scaled="0"/>
                </a:gra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弧形 30"/>
            <p:cNvSpPr/>
            <p:nvPr/>
          </p:nvSpPr>
          <p:spPr>
            <a:xfrm>
              <a:off x="3039454" y="1117725"/>
              <a:ext cx="4446048" cy="4446048"/>
            </a:xfrm>
            <a:prstGeom prst="arc">
              <a:avLst>
                <a:gd name="adj1" fmla="val 6272925"/>
                <a:gd name="adj2" fmla="val 11451531"/>
              </a:avLst>
            </a:prstGeom>
            <a:noFill/>
            <a:ln w="12700">
              <a:solidFill>
                <a:schemeClr val="bg1">
                  <a:alpha val="2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弧形 31"/>
            <p:cNvSpPr/>
            <p:nvPr/>
          </p:nvSpPr>
          <p:spPr>
            <a:xfrm>
              <a:off x="8506183" y="1117725"/>
              <a:ext cx="4446048" cy="4446048"/>
            </a:xfrm>
            <a:prstGeom prst="arc">
              <a:avLst>
                <a:gd name="adj1" fmla="val 6272925"/>
                <a:gd name="adj2" fmla="val 11451531"/>
              </a:avLst>
            </a:prstGeom>
            <a:noFill/>
            <a:ln w="12700">
              <a:solidFill>
                <a:schemeClr val="bg1">
                  <a:alpha val="2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弧形 32"/>
            <p:cNvSpPr/>
            <p:nvPr/>
          </p:nvSpPr>
          <p:spPr>
            <a:xfrm flipV="1">
              <a:off x="5770983" y="1843627"/>
              <a:ext cx="4446048" cy="4446048"/>
            </a:xfrm>
            <a:prstGeom prst="arc">
              <a:avLst>
                <a:gd name="adj1" fmla="val 6272925"/>
                <a:gd name="adj2" fmla="val 11451531"/>
              </a:avLst>
            </a:prstGeom>
            <a:noFill/>
            <a:ln w="12700">
              <a:solidFill>
                <a:schemeClr val="bg1">
                  <a:alpha val="20000"/>
                </a:schemeClr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弧形 34"/>
            <p:cNvSpPr/>
            <p:nvPr/>
          </p:nvSpPr>
          <p:spPr>
            <a:xfrm flipV="1">
              <a:off x="270500" y="1843627"/>
              <a:ext cx="4446048" cy="4446048"/>
            </a:xfrm>
            <a:prstGeom prst="arc">
              <a:avLst>
                <a:gd name="adj1" fmla="val 6272925"/>
                <a:gd name="adj2" fmla="val 11451531"/>
              </a:avLst>
            </a:prstGeom>
            <a:noFill/>
            <a:ln w="127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5400000" scaled="1"/>
              </a:gra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弧形 36"/>
            <p:cNvSpPr/>
            <p:nvPr/>
          </p:nvSpPr>
          <p:spPr>
            <a:xfrm flipV="1">
              <a:off x="11243326" y="1843627"/>
              <a:ext cx="4446048" cy="4446048"/>
            </a:xfrm>
            <a:prstGeom prst="arc">
              <a:avLst>
                <a:gd name="adj1" fmla="val 6272925"/>
                <a:gd name="adj2" fmla="val 11451531"/>
              </a:avLst>
            </a:prstGeom>
            <a:noFill/>
            <a:ln w="12700"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20000"/>
                    </a:schemeClr>
                  </a:gs>
                </a:gsLst>
                <a:lin ang="16200000" scaled="0"/>
              </a:gra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4887979" y="608303"/>
            <a:ext cx="241604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大致实现步骤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682101" y="4201563"/>
            <a:ext cx="2175598" cy="2223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收集包含用户评论、社交媒体文本或其他文本数据的数据集。对数据进行清洗、去除噪声、标记情感标签（如正面、负面、中性）等预处理步骤。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656370" y="3681438"/>
            <a:ext cx="2095774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数据收集和预处理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6115160" y="4604923"/>
            <a:ext cx="2354152" cy="684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使用标记的数据集训练情感分类模型。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172374" y="4201563"/>
            <a:ext cx="2033011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情感分类模型训练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3401550" y="2481072"/>
            <a:ext cx="2175598" cy="684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从文本数据中提取有用的特征来表示情感。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186961" y="2043557"/>
            <a:ext cx="2288946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特征提取和表示学习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9221314" y="2446917"/>
            <a:ext cx="2175598" cy="1300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使用评估指标（如准确率、召回率、</a:t>
            </a:r>
            <a:r>
              <a:rPr lang="en-US" altLang="zh-CN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F1</a:t>
            </a:r>
            <a:r>
              <a:rPr lang="zh-CN" altLang="en-US" sz="1600" b="0" i="0" dirty="0">
                <a:solidFill>
                  <a:schemeClr val="accent3"/>
                </a:solidFill>
                <a:effectLst/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分数）评估情感分类模型的性能。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9149498" y="2043557"/>
            <a:ext cx="1983488" cy="4127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模型评估和调优</a:t>
            </a:r>
          </a:p>
        </p:txBody>
      </p:sp>
      <p:sp>
        <p:nvSpPr>
          <p:cNvPr id="38" name="wallet-filled-money-tool_60484"/>
          <p:cNvSpPr>
            <a:spLocks noChangeAspect="1"/>
          </p:cNvSpPr>
          <p:nvPr/>
        </p:nvSpPr>
        <p:spPr bwMode="auto">
          <a:xfrm>
            <a:off x="1817577" y="2469949"/>
            <a:ext cx="609685" cy="584326"/>
          </a:xfrm>
          <a:custGeom>
            <a:avLst/>
            <a:gdLst>
              <a:gd name="connsiteX0" fmla="*/ 413212 w 608062"/>
              <a:gd name="connsiteY0" fmla="*/ 336089 h 582771"/>
              <a:gd name="connsiteX1" fmla="*/ 402712 w 608062"/>
              <a:gd name="connsiteY1" fmla="*/ 339771 h 582771"/>
              <a:gd name="connsiteX2" fmla="*/ 396155 w 608062"/>
              <a:gd name="connsiteY2" fmla="*/ 353117 h 582771"/>
              <a:gd name="connsiteX3" fmla="*/ 396155 w 608062"/>
              <a:gd name="connsiteY3" fmla="*/ 364468 h 582771"/>
              <a:gd name="connsiteX4" fmla="*/ 413212 w 608062"/>
              <a:gd name="connsiteY4" fmla="*/ 381496 h 582771"/>
              <a:gd name="connsiteX5" fmla="*/ 424584 w 608062"/>
              <a:gd name="connsiteY5" fmla="*/ 381496 h 582771"/>
              <a:gd name="connsiteX6" fmla="*/ 441641 w 608062"/>
              <a:gd name="connsiteY6" fmla="*/ 364468 h 582771"/>
              <a:gd name="connsiteX7" fmla="*/ 441641 w 608062"/>
              <a:gd name="connsiteY7" fmla="*/ 353117 h 582771"/>
              <a:gd name="connsiteX8" fmla="*/ 424584 w 608062"/>
              <a:gd name="connsiteY8" fmla="*/ 336089 h 582771"/>
              <a:gd name="connsiteX9" fmla="*/ 416081 w 608062"/>
              <a:gd name="connsiteY9" fmla="*/ 336089 h 582771"/>
              <a:gd name="connsiteX10" fmla="*/ 370339 w 608062"/>
              <a:gd name="connsiteY10" fmla="*/ 285620 h 582771"/>
              <a:gd name="connsiteX11" fmla="*/ 523596 w 608062"/>
              <a:gd name="connsiteY11" fmla="*/ 285620 h 582771"/>
              <a:gd name="connsiteX12" fmla="*/ 561757 w 608062"/>
              <a:gd name="connsiteY12" fmla="*/ 285620 h 582771"/>
              <a:gd name="connsiteX13" fmla="*/ 572360 w 608062"/>
              <a:gd name="connsiteY13" fmla="*/ 285620 h 582771"/>
              <a:gd name="connsiteX14" fmla="*/ 573026 w 608062"/>
              <a:gd name="connsiteY14" fmla="*/ 285620 h 582771"/>
              <a:gd name="connsiteX15" fmla="*/ 573948 w 608062"/>
              <a:gd name="connsiteY15" fmla="*/ 285620 h 582771"/>
              <a:gd name="connsiteX16" fmla="*/ 585012 w 608062"/>
              <a:gd name="connsiteY16" fmla="*/ 287461 h 582771"/>
              <a:gd name="connsiteX17" fmla="*/ 596947 w 608062"/>
              <a:gd name="connsiteY17" fmla="*/ 294568 h 582771"/>
              <a:gd name="connsiteX18" fmla="*/ 608062 w 608062"/>
              <a:gd name="connsiteY18" fmla="*/ 319726 h 582771"/>
              <a:gd name="connsiteX19" fmla="*/ 608062 w 608062"/>
              <a:gd name="connsiteY19" fmla="*/ 395609 h 582771"/>
              <a:gd name="connsiteX20" fmla="*/ 596947 w 608062"/>
              <a:gd name="connsiteY20" fmla="*/ 420767 h 582771"/>
              <a:gd name="connsiteX21" fmla="*/ 585012 w 608062"/>
              <a:gd name="connsiteY21" fmla="*/ 427874 h 582771"/>
              <a:gd name="connsiteX22" fmla="*/ 573948 w 608062"/>
              <a:gd name="connsiteY22" fmla="*/ 429715 h 582771"/>
              <a:gd name="connsiteX23" fmla="*/ 573026 w 608062"/>
              <a:gd name="connsiteY23" fmla="*/ 429715 h 582771"/>
              <a:gd name="connsiteX24" fmla="*/ 370339 w 608062"/>
              <a:gd name="connsiteY24" fmla="*/ 429715 h 582771"/>
              <a:gd name="connsiteX25" fmla="*/ 336174 w 608062"/>
              <a:gd name="connsiteY25" fmla="*/ 395609 h 582771"/>
              <a:gd name="connsiteX26" fmla="*/ 336174 w 608062"/>
              <a:gd name="connsiteY26" fmla="*/ 357821 h 582771"/>
              <a:gd name="connsiteX27" fmla="*/ 336174 w 608062"/>
              <a:gd name="connsiteY27" fmla="*/ 347287 h 582771"/>
              <a:gd name="connsiteX28" fmla="*/ 336174 w 608062"/>
              <a:gd name="connsiteY28" fmla="*/ 336703 h 582771"/>
              <a:gd name="connsiteX29" fmla="*/ 336174 w 608062"/>
              <a:gd name="connsiteY29" fmla="*/ 319726 h 582771"/>
              <a:gd name="connsiteX30" fmla="*/ 370339 w 608062"/>
              <a:gd name="connsiteY30" fmla="*/ 285620 h 582771"/>
              <a:gd name="connsiteX31" fmla="*/ 34208 w 608062"/>
              <a:gd name="connsiteY31" fmla="*/ 134822 h 582771"/>
              <a:gd name="connsiteX32" fmla="*/ 54539 w 608062"/>
              <a:gd name="connsiteY32" fmla="*/ 134822 h 582771"/>
              <a:gd name="connsiteX33" fmla="*/ 60633 w 608062"/>
              <a:gd name="connsiteY33" fmla="*/ 134822 h 582771"/>
              <a:gd name="connsiteX34" fmla="*/ 93407 w 608062"/>
              <a:gd name="connsiteY34" fmla="*/ 134822 h 582771"/>
              <a:gd name="connsiteX35" fmla="*/ 132327 w 608062"/>
              <a:gd name="connsiteY35" fmla="*/ 134822 h 582771"/>
              <a:gd name="connsiteX36" fmla="*/ 429142 w 608062"/>
              <a:gd name="connsiteY36" fmla="*/ 134822 h 582771"/>
              <a:gd name="connsiteX37" fmla="*/ 509900 w 608062"/>
              <a:gd name="connsiteY37" fmla="*/ 134822 h 582771"/>
              <a:gd name="connsiteX38" fmla="*/ 520501 w 608062"/>
              <a:gd name="connsiteY38" fmla="*/ 134822 h 582771"/>
              <a:gd name="connsiteX39" fmla="*/ 531101 w 608062"/>
              <a:gd name="connsiteY39" fmla="*/ 134822 h 582771"/>
              <a:gd name="connsiteX40" fmla="*/ 538885 w 608062"/>
              <a:gd name="connsiteY40" fmla="*/ 134822 h 582771"/>
              <a:gd name="connsiteX41" fmla="*/ 572940 w 608062"/>
              <a:gd name="connsiteY41" fmla="*/ 168926 h 582771"/>
              <a:gd name="connsiteX42" fmla="*/ 572940 w 608062"/>
              <a:gd name="connsiteY42" fmla="*/ 261982 h 582771"/>
              <a:gd name="connsiteX43" fmla="*/ 565719 w 608062"/>
              <a:gd name="connsiteY43" fmla="*/ 261982 h 582771"/>
              <a:gd name="connsiteX44" fmla="*/ 555119 w 608062"/>
              <a:gd name="connsiteY44" fmla="*/ 261982 h 582771"/>
              <a:gd name="connsiteX45" fmla="*/ 544518 w 608062"/>
              <a:gd name="connsiteY45" fmla="*/ 261982 h 582771"/>
              <a:gd name="connsiteX46" fmla="*/ 370301 w 608062"/>
              <a:gd name="connsiteY46" fmla="*/ 261982 h 582771"/>
              <a:gd name="connsiteX47" fmla="*/ 363388 w 608062"/>
              <a:gd name="connsiteY47" fmla="*/ 262391 h 582771"/>
              <a:gd name="connsiteX48" fmla="*/ 328770 w 608062"/>
              <a:gd name="connsiteY48" fmla="*/ 279468 h 582771"/>
              <a:gd name="connsiteX49" fmla="*/ 312331 w 608062"/>
              <a:gd name="connsiteY49" fmla="*/ 319861 h 582771"/>
              <a:gd name="connsiteX50" fmla="*/ 312331 w 608062"/>
              <a:gd name="connsiteY50" fmla="*/ 343279 h 582771"/>
              <a:gd name="connsiteX51" fmla="*/ 312331 w 608062"/>
              <a:gd name="connsiteY51" fmla="*/ 353863 h 582771"/>
              <a:gd name="connsiteX52" fmla="*/ 312331 w 608062"/>
              <a:gd name="connsiteY52" fmla="*/ 364446 h 582771"/>
              <a:gd name="connsiteX53" fmla="*/ 312331 w 608062"/>
              <a:gd name="connsiteY53" fmla="*/ 395636 h 582771"/>
              <a:gd name="connsiteX54" fmla="*/ 370352 w 608062"/>
              <a:gd name="connsiteY54" fmla="*/ 453617 h 582771"/>
              <a:gd name="connsiteX55" fmla="*/ 572940 w 608062"/>
              <a:gd name="connsiteY55" fmla="*/ 453617 h 582771"/>
              <a:gd name="connsiteX56" fmla="*/ 572940 w 608062"/>
              <a:gd name="connsiteY56" fmla="*/ 548719 h 582771"/>
              <a:gd name="connsiteX57" fmla="*/ 538783 w 608062"/>
              <a:gd name="connsiteY57" fmla="*/ 582771 h 582771"/>
              <a:gd name="connsiteX58" fmla="*/ 34157 w 608062"/>
              <a:gd name="connsiteY58" fmla="*/ 582771 h 582771"/>
              <a:gd name="connsiteX59" fmla="*/ 0 w 608062"/>
              <a:gd name="connsiteY59" fmla="*/ 548719 h 582771"/>
              <a:gd name="connsiteX60" fmla="*/ 0 w 608062"/>
              <a:gd name="connsiteY60" fmla="*/ 211875 h 582771"/>
              <a:gd name="connsiteX61" fmla="*/ 0 w 608062"/>
              <a:gd name="connsiteY61" fmla="*/ 173016 h 582771"/>
              <a:gd name="connsiteX62" fmla="*/ 0 w 608062"/>
              <a:gd name="connsiteY62" fmla="*/ 168926 h 582771"/>
              <a:gd name="connsiteX63" fmla="*/ 1229 w 608062"/>
              <a:gd name="connsiteY63" fmla="*/ 159978 h 582771"/>
              <a:gd name="connsiteX64" fmla="*/ 7528 w 608062"/>
              <a:gd name="connsiteY64" fmla="*/ 147656 h 582771"/>
              <a:gd name="connsiteX65" fmla="*/ 34208 w 608062"/>
              <a:gd name="connsiteY65" fmla="*/ 134822 h 582771"/>
              <a:gd name="connsiteX66" fmla="*/ 459702 w 608062"/>
              <a:gd name="connsiteY66" fmla="*/ 46827 h 582771"/>
              <a:gd name="connsiteX67" fmla="*/ 492623 w 608062"/>
              <a:gd name="connsiteY67" fmla="*/ 71966 h 582771"/>
              <a:gd name="connsiteX68" fmla="*/ 503273 w 608062"/>
              <a:gd name="connsiteY68" fmla="*/ 110900 h 582771"/>
              <a:gd name="connsiteX69" fmla="*/ 417257 w 608062"/>
              <a:gd name="connsiteY69" fmla="*/ 110900 h 582771"/>
              <a:gd name="connsiteX70" fmla="*/ 219882 w 608062"/>
              <a:gd name="connsiteY70" fmla="*/ 110900 h 582771"/>
              <a:gd name="connsiteX71" fmla="*/ 393757 w 608062"/>
              <a:gd name="connsiteY71" fmla="*/ 63586 h 582771"/>
              <a:gd name="connsiteX72" fmla="*/ 450691 w 608062"/>
              <a:gd name="connsiteY72" fmla="*/ 48053 h 582771"/>
              <a:gd name="connsiteX73" fmla="*/ 459702 w 608062"/>
              <a:gd name="connsiteY73" fmla="*/ 46827 h 582771"/>
              <a:gd name="connsiteX74" fmla="*/ 351961 w 608062"/>
              <a:gd name="connsiteY74" fmla="*/ 1805 h 582771"/>
              <a:gd name="connsiteX75" fmla="*/ 371657 w 608062"/>
              <a:gd name="connsiteY75" fmla="*/ 18993 h 582771"/>
              <a:gd name="connsiteX76" fmla="*/ 384511 w 608062"/>
              <a:gd name="connsiteY76" fmla="*/ 44858 h 582771"/>
              <a:gd name="connsiteX77" fmla="*/ 142137 w 608062"/>
              <a:gd name="connsiteY77" fmla="*/ 110900 h 582771"/>
              <a:gd name="connsiteX78" fmla="*/ 108953 w 608062"/>
              <a:gd name="connsiteY78" fmla="*/ 110900 h 582771"/>
              <a:gd name="connsiteX79" fmla="*/ 325927 w 608062"/>
              <a:gd name="connsiteY79" fmla="*/ 3556 h 582771"/>
              <a:gd name="connsiteX80" fmla="*/ 351961 w 608062"/>
              <a:gd name="connsiteY80" fmla="*/ 1805 h 582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608062" h="582771">
                <a:moveTo>
                  <a:pt x="413212" y="336089"/>
                </a:moveTo>
                <a:cubicBezTo>
                  <a:pt x="409268" y="336089"/>
                  <a:pt x="405631" y="337521"/>
                  <a:pt x="402712" y="339771"/>
                </a:cubicBezTo>
                <a:cubicBezTo>
                  <a:pt x="398665" y="342839"/>
                  <a:pt x="396155" y="347696"/>
                  <a:pt x="396155" y="353117"/>
                </a:cubicBezTo>
                <a:lnTo>
                  <a:pt x="396155" y="364468"/>
                </a:lnTo>
                <a:cubicBezTo>
                  <a:pt x="396155" y="373877"/>
                  <a:pt x="403787" y="381496"/>
                  <a:pt x="413212" y="381496"/>
                </a:cubicBezTo>
                <a:lnTo>
                  <a:pt x="424584" y="381496"/>
                </a:lnTo>
                <a:cubicBezTo>
                  <a:pt x="434009" y="381496"/>
                  <a:pt x="441641" y="373877"/>
                  <a:pt x="441641" y="364468"/>
                </a:cubicBezTo>
                <a:lnTo>
                  <a:pt x="441641" y="353117"/>
                </a:lnTo>
                <a:cubicBezTo>
                  <a:pt x="441641" y="343708"/>
                  <a:pt x="434009" y="336089"/>
                  <a:pt x="424584" y="336089"/>
                </a:cubicBezTo>
                <a:lnTo>
                  <a:pt x="416081" y="336089"/>
                </a:lnTo>
                <a:close/>
                <a:moveTo>
                  <a:pt x="370339" y="285620"/>
                </a:moveTo>
                <a:lnTo>
                  <a:pt x="523596" y="285620"/>
                </a:lnTo>
                <a:lnTo>
                  <a:pt x="561757" y="285620"/>
                </a:lnTo>
                <a:lnTo>
                  <a:pt x="572360" y="285620"/>
                </a:lnTo>
                <a:lnTo>
                  <a:pt x="573026" y="285620"/>
                </a:lnTo>
                <a:lnTo>
                  <a:pt x="573948" y="285620"/>
                </a:lnTo>
                <a:cubicBezTo>
                  <a:pt x="577841" y="285620"/>
                  <a:pt x="581529" y="286336"/>
                  <a:pt x="585012" y="287461"/>
                </a:cubicBezTo>
                <a:cubicBezTo>
                  <a:pt x="589520" y="289046"/>
                  <a:pt x="593515" y="291449"/>
                  <a:pt x="596947" y="294568"/>
                </a:cubicBezTo>
                <a:cubicBezTo>
                  <a:pt x="603759" y="300756"/>
                  <a:pt x="608062" y="309755"/>
                  <a:pt x="608062" y="319726"/>
                </a:cubicBezTo>
                <a:lnTo>
                  <a:pt x="608062" y="395609"/>
                </a:lnTo>
                <a:cubicBezTo>
                  <a:pt x="608062" y="405580"/>
                  <a:pt x="603759" y="414579"/>
                  <a:pt x="596947" y="420767"/>
                </a:cubicBezTo>
                <a:cubicBezTo>
                  <a:pt x="593515" y="423886"/>
                  <a:pt x="589520" y="426340"/>
                  <a:pt x="585012" y="427874"/>
                </a:cubicBezTo>
                <a:cubicBezTo>
                  <a:pt x="581529" y="428999"/>
                  <a:pt x="577841" y="429715"/>
                  <a:pt x="573948" y="429715"/>
                </a:cubicBezTo>
                <a:lnTo>
                  <a:pt x="573026" y="429715"/>
                </a:lnTo>
                <a:lnTo>
                  <a:pt x="370339" y="429715"/>
                </a:lnTo>
                <a:cubicBezTo>
                  <a:pt x="351489" y="429715"/>
                  <a:pt x="336174" y="414426"/>
                  <a:pt x="336174" y="395609"/>
                </a:cubicBezTo>
                <a:lnTo>
                  <a:pt x="336174" y="357821"/>
                </a:lnTo>
                <a:lnTo>
                  <a:pt x="336174" y="347287"/>
                </a:lnTo>
                <a:lnTo>
                  <a:pt x="336174" y="336703"/>
                </a:lnTo>
                <a:lnTo>
                  <a:pt x="336174" y="319726"/>
                </a:lnTo>
                <a:cubicBezTo>
                  <a:pt x="336174" y="300909"/>
                  <a:pt x="351489" y="285620"/>
                  <a:pt x="370339" y="285620"/>
                </a:cubicBezTo>
                <a:close/>
                <a:moveTo>
                  <a:pt x="34208" y="134822"/>
                </a:moveTo>
                <a:lnTo>
                  <a:pt x="54539" y="134822"/>
                </a:lnTo>
                <a:lnTo>
                  <a:pt x="60633" y="134822"/>
                </a:lnTo>
                <a:lnTo>
                  <a:pt x="93407" y="134822"/>
                </a:lnTo>
                <a:lnTo>
                  <a:pt x="132327" y="134822"/>
                </a:lnTo>
                <a:lnTo>
                  <a:pt x="429142" y="134822"/>
                </a:lnTo>
                <a:lnTo>
                  <a:pt x="509900" y="134822"/>
                </a:lnTo>
                <a:lnTo>
                  <a:pt x="520501" y="134822"/>
                </a:lnTo>
                <a:lnTo>
                  <a:pt x="531101" y="134822"/>
                </a:lnTo>
                <a:lnTo>
                  <a:pt x="538885" y="134822"/>
                </a:lnTo>
                <a:cubicBezTo>
                  <a:pt x="557730" y="134822"/>
                  <a:pt x="572991" y="150110"/>
                  <a:pt x="572940" y="168926"/>
                </a:cubicBezTo>
                <a:lnTo>
                  <a:pt x="572940" y="261982"/>
                </a:lnTo>
                <a:lnTo>
                  <a:pt x="565719" y="261982"/>
                </a:lnTo>
                <a:lnTo>
                  <a:pt x="555119" y="261982"/>
                </a:lnTo>
                <a:lnTo>
                  <a:pt x="544518" y="261982"/>
                </a:lnTo>
                <a:lnTo>
                  <a:pt x="370301" y="261982"/>
                </a:lnTo>
                <a:cubicBezTo>
                  <a:pt x="367945" y="261982"/>
                  <a:pt x="365641" y="262084"/>
                  <a:pt x="363388" y="262391"/>
                </a:cubicBezTo>
                <a:cubicBezTo>
                  <a:pt x="349868" y="263925"/>
                  <a:pt x="337783" y="270214"/>
                  <a:pt x="328770" y="279468"/>
                </a:cubicBezTo>
                <a:cubicBezTo>
                  <a:pt x="318579" y="289899"/>
                  <a:pt x="312331" y="304164"/>
                  <a:pt x="312331" y="319861"/>
                </a:cubicBezTo>
                <a:lnTo>
                  <a:pt x="312331" y="343279"/>
                </a:lnTo>
                <a:lnTo>
                  <a:pt x="312331" y="353863"/>
                </a:lnTo>
                <a:lnTo>
                  <a:pt x="312331" y="364446"/>
                </a:lnTo>
                <a:lnTo>
                  <a:pt x="312331" y="395636"/>
                </a:lnTo>
                <a:cubicBezTo>
                  <a:pt x="312331" y="427643"/>
                  <a:pt x="338346" y="453617"/>
                  <a:pt x="370352" y="453617"/>
                </a:cubicBezTo>
                <a:lnTo>
                  <a:pt x="572940" y="453617"/>
                </a:lnTo>
                <a:lnTo>
                  <a:pt x="572940" y="548719"/>
                </a:lnTo>
                <a:cubicBezTo>
                  <a:pt x="572940" y="567534"/>
                  <a:pt x="557628" y="582771"/>
                  <a:pt x="538783" y="582771"/>
                </a:cubicBezTo>
                <a:lnTo>
                  <a:pt x="34157" y="582771"/>
                </a:lnTo>
                <a:cubicBezTo>
                  <a:pt x="15312" y="582771"/>
                  <a:pt x="0" y="567534"/>
                  <a:pt x="0" y="548719"/>
                </a:cubicBezTo>
                <a:lnTo>
                  <a:pt x="0" y="211875"/>
                </a:lnTo>
                <a:lnTo>
                  <a:pt x="0" y="173016"/>
                </a:lnTo>
                <a:lnTo>
                  <a:pt x="0" y="168926"/>
                </a:lnTo>
                <a:cubicBezTo>
                  <a:pt x="0" y="165858"/>
                  <a:pt x="461" y="162841"/>
                  <a:pt x="1229" y="159978"/>
                </a:cubicBezTo>
                <a:cubicBezTo>
                  <a:pt x="2458" y="155427"/>
                  <a:pt x="4660" y="151235"/>
                  <a:pt x="7528" y="147656"/>
                </a:cubicBezTo>
                <a:cubicBezTo>
                  <a:pt x="13776" y="139782"/>
                  <a:pt x="23403" y="134822"/>
                  <a:pt x="34208" y="134822"/>
                </a:cubicBezTo>
                <a:close/>
                <a:moveTo>
                  <a:pt x="459702" y="46827"/>
                </a:moveTo>
                <a:cubicBezTo>
                  <a:pt x="474755" y="46827"/>
                  <a:pt x="488527" y="56739"/>
                  <a:pt x="492623" y="71966"/>
                </a:cubicBezTo>
                <a:lnTo>
                  <a:pt x="503273" y="110900"/>
                </a:lnTo>
                <a:lnTo>
                  <a:pt x="417257" y="110900"/>
                </a:lnTo>
                <a:lnTo>
                  <a:pt x="219882" y="110900"/>
                </a:lnTo>
                <a:lnTo>
                  <a:pt x="393757" y="63586"/>
                </a:lnTo>
                <a:lnTo>
                  <a:pt x="450691" y="48053"/>
                </a:lnTo>
                <a:cubicBezTo>
                  <a:pt x="453712" y="47236"/>
                  <a:pt x="456732" y="46827"/>
                  <a:pt x="459702" y="46827"/>
                </a:cubicBezTo>
                <a:close/>
                <a:moveTo>
                  <a:pt x="351961" y="1805"/>
                </a:moveTo>
                <a:cubicBezTo>
                  <a:pt x="360237" y="4604"/>
                  <a:pt x="367458" y="10559"/>
                  <a:pt x="371657" y="18993"/>
                </a:cubicBezTo>
                <a:lnTo>
                  <a:pt x="384511" y="44858"/>
                </a:lnTo>
                <a:lnTo>
                  <a:pt x="142137" y="110900"/>
                </a:lnTo>
                <a:lnTo>
                  <a:pt x="108953" y="110900"/>
                </a:lnTo>
                <a:lnTo>
                  <a:pt x="325927" y="3556"/>
                </a:lnTo>
                <a:cubicBezTo>
                  <a:pt x="334351" y="-636"/>
                  <a:pt x="343684" y="-993"/>
                  <a:pt x="351961" y="18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3" name="wallet-filled-money-tool_60484"/>
          <p:cNvSpPr>
            <a:spLocks noChangeAspect="1"/>
          </p:cNvSpPr>
          <p:nvPr/>
        </p:nvSpPr>
        <p:spPr bwMode="auto">
          <a:xfrm>
            <a:off x="7249098" y="2378013"/>
            <a:ext cx="718713" cy="737719"/>
          </a:xfrm>
          <a:custGeom>
            <a:avLst/>
            <a:gdLst>
              <a:gd name="T0" fmla="*/ 2413 w 2650"/>
              <a:gd name="T1" fmla="*/ 1502 h 2724"/>
              <a:gd name="T2" fmla="*/ 2282 w 2650"/>
              <a:gd name="T3" fmla="*/ 989 h 2724"/>
              <a:gd name="T4" fmla="*/ 2247 w 2650"/>
              <a:gd name="T5" fmla="*/ 878 h 2724"/>
              <a:gd name="T6" fmla="*/ 1892 w 2650"/>
              <a:gd name="T7" fmla="*/ 920 h 2724"/>
              <a:gd name="T8" fmla="*/ 473 w 2650"/>
              <a:gd name="T9" fmla="*/ 1124 h 2724"/>
              <a:gd name="T10" fmla="*/ 441 w 2650"/>
              <a:gd name="T11" fmla="*/ 939 h 2724"/>
              <a:gd name="T12" fmla="*/ 308 w 2650"/>
              <a:gd name="T13" fmla="*/ 934 h 2724"/>
              <a:gd name="T14" fmla="*/ 281 w 2650"/>
              <a:gd name="T15" fmla="*/ 975 h 2724"/>
              <a:gd name="T16" fmla="*/ 15 w 2650"/>
              <a:gd name="T17" fmla="*/ 1173 h 2724"/>
              <a:gd name="T18" fmla="*/ 363 w 2650"/>
              <a:gd name="T19" fmla="*/ 1200 h 2724"/>
              <a:gd name="T20" fmla="*/ 218 w 2650"/>
              <a:gd name="T21" fmla="*/ 1702 h 2724"/>
              <a:gd name="T22" fmla="*/ 384 w 2650"/>
              <a:gd name="T23" fmla="*/ 2642 h 2724"/>
              <a:gd name="T24" fmla="*/ 449 w 2650"/>
              <a:gd name="T25" fmla="*/ 2724 h 2724"/>
              <a:gd name="T26" fmla="*/ 806 w 2650"/>
              <a:gd name="T27" fmla="*/ 2676 h 2724"/>
              <a:gd name="T28" fmla="*/ 1329 w 2650"/>
              <a:gd name="T29" fmla="*/ 2609 h 2724"/>
              <a:gd name="T30" fmla="*/ 1852 w 2650"/>
              <a:gd name="T31" fmla="*/ 2676 h 2724"/>
              <a:gd name="T32" fmla="*/ 2209 w 2650"/>
              <a:gd name="T33" fmla="*/ 2724 h 2724"/>
              <a:gd name="T34" fmla="*/ 2274 w 2650"/>
              <a:gd name="T35" fmla="*/ 2642 h 2724"/>
              <a:gd name="T36" fmla="*/ 2379 w 2650"/>
              <a:gd name="T37" fmla="*/ 1999 h 2724"/>
              <a:gd name="T38" fmla="*/ 2650 w 2650"/>
              <a:gd name="T39" fmla="*/ 1932 h 2724"/>
              <a:gd name="T40" fmla="*/ 2583 w 2650"/>
              <a:gd name="T41" fmla="*/ 1502 h 2724"/>
              <a:gd name="T42" fmla="*/ 143 w 2650"/>
              <a:gd name="T43" fmla="*/ 1135 h 2724"/>
              <a:gd name="T44" fmla="*/ 202 w 2650"/>
              <a:gd name="T45" fmla="*/ 1099 h 2724"/>
              <a:gd name="T46" fmla="*/ 265 w 2650"/>
              <a:gd name="T47" fmla="*/ 1109 h 2724"/>
              <a:gd name="T48" fmla="*/ 1638 w 2650"/>
              <a:gd name="T49" fmla="*/ 1164 h 2724"/>
              <a:gd name="T50" fmla="*/ 1314 w 2650"/>
              <a:gd name="T51" fmla="*/ 1137 h 2724"/>
              <a:gd name="T52" fmla="*/ 1008 w 2650"/>
              <a:gd name="T53" fmla="*/ 1211 h 2724"/>
              <a:gd name="T54" fmla="*/ 976 w 2650"/>
              <a:gd name="T55" fmla="*/ 1086 h 2724"/>
              <a:gd name="T56" fmla="*/ 1616 w 2650"/>
              <a:gd name="T57" fmla="*/ 1072 h 2724"/>
              <a:gd name="T58" fmla="*/ 2013 w 2650"/>
              <a:gd name="T59" fmla="*/ 1669 h 2724"/>
              <a:gd name="T60" fmla="*/ 2013 w 2650"/>
              <a:gd name="T61" fmla="*/ 1349 h 2724"/>
              <a:gd name="T62" fmla="*/ 2013 w 2650"/>
              <a:gd name="T63" fmla="*/ 1669 h 2724"/>
              <a:gd name="T64" fmla="*/ 1317 w 2650"/>
              <a:gd name="T65" fmla="*/ 622 h 2724"/>
              <a:gd name="T66" fmla="*/ 1317 w 2650"/>
              <a:gd name="T67" fmla="*/ 0 h 27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650" h="2724">
                <a:moveTo>
                  <a:pt x="2583" y="1502"/>
                </a:moveTo>
                <a:lnTo>
                  <a:pt x="2413" y="1502"/>
                </a:lnTo>
                <a:cubicBezTo>
                  <a:pt x="2374" y="1361"/>
                  <a:pt x="2295" y="1233"/>
                  <a:pt x="2186" y="1125"/>
                </a:cubicBezTo>
                <a:cubicBezTo>
                  <a:pt x="2226" y="1051"/>
                  <a:pt x="2282" y="990"/>
                  <a:pt x="2282" y="989"/>
                </a:cubicBezTo>
                <a:cubicBezTo>
                  <a:pt x="2299" y="972"/>
                  <a:pt x="2304" y="946"/>
                  <a:pt x="2297" y="924"/>
                </a:cubicBezTo>
                <a:cubicBezTo>
                  <a:pt x="2290" y="901"/>
                  <a:pt x="2271" y="883"/>
                  <a:pt x="2247" y="878"/>
                </a:cubicBezTo>
                <a:cubicBezTo>
                  <a:pt x="2243" y="878"/>
                  <a:pt x="2206" y="870"/>
                  <a:pt x="2148" y="870"/>
                </a:cubicBezTo>
                <a:cubicBezTo>
                  <a:pt x="2086" y="870"/>
                  <a:pt x="1992" y="879"/>
                  <a:pt x="1892" y="920"/>
                </a:cubicBezTo>
                <a:cubicBezTo>
                  <a:pt x="1727" y="841"/>
                  <a:pt x="1534" y="795"/>
                  <a:pt x="1329" y="795"/>
                </a:cubicBezTo>
                <a:cubicBezTo>
                  <a:pt x="985" y="795"/>
                  <a:pt x="677" y="923"/>
                  <a:pt x="473" y="1124"/>
                </a:cubicBezTo>
                <a:cubicBezTo>
                  <a:pt x="460" y="1102"/>
                  <a:pt x="445" y="1080"/>
                  <a:pt x="426" y="1060"/>
                </a:cubicBezTo>
                <a:cubicBezTo>
                  <a:pt x="434" y="1024"/>
                  <a:pt x="440" y="984"/>
                  <a:pt x="441" y="939"/>
                </a:cubicBezTo>
                <a:cubicBezTo>
                  <a:pt x="443" y="903"/>
                  <a:pt x="414" y="872"/>
                  <a:pt x="377" y="870"/>
                </a:cubicBezTo>
                <a:cubicBezTo>
                  <a:pt x="341" y="869"/>
                  <a:pt x="309" y="898"/>
                  <a:pt x="308" y="934"/>
                </a:cubicBezTo>
                <a:cubicBezTo>
                  <a:pt x="307" y="951"/>
                  <a:pt x="306" y="967"/>
                  <a:pt x="304" y="982"/>
                </a:cubicBezTo>
                <a:cubicBezTo>
                  <a:pt x="297" y="979"/>
                  <a:pt x="289" y="977"/>
                  <a:pt x="281" y="975"/>
                </a:cubicBezTo>
                <a:cubicBezTo>
                  <a:pt x="151" y="945"/>
                  <a:pt x="83" y="993"/>
                  <a:pt x="53" y="1024"/>
                </a:cubicBezTo>
                <a:cubicBezTo>
                  <a:pt x="15" y="1065"/>
                  <a:pt x="0" y="1123"/>
                  <a:pt x="15" y="1173"/>
                </a:cubicBezTo>
                <a:cubicBezTo>
                  <a:pt x="39" y="1252"/>
                  <a:pt x="124" y="1303"/>
                  <a:pt x="213" y="1291"/>
                </a:cubicBezTo>
                <a:cubicBezTo>
                  <a:pt x="265" y="1284"/>
                  <a:pt x="320" y="1256"/>
                  <a:pt x="363" y="1200"/>
                </a:cubicBezTo>
                <a:cubicBezTo>
                  <a:pt x="369" y="1211"/>
                  <a:pt x="374" y="1222"/>
                  <a:pt x="378" y="1232"/>
                </a:cubicBezTo>
                <a:cubicBezTo>
                  <a:pt x="276" y="1369"/>
                  <a:pt x="218" y="1530"/>
                  <a:pt x="218" y="1702"/>
                </a:cubicBezTo>
                <a:cubicBezTo>
                  <a:pt x="218" y="1920"/>
                  <a:pt x="312" y="2120"/>
                  <a:pt x="470" y="2277"/>
                </a:cubicBezTo>
                <a:lnTo>
                  <a:pt x="384" y="2642"/>
                </a:lnTo>
                <a:cubicBezTo>
                  <a:pt x="379" y="2661"/>
                  <a:pt x="384" y="2682"/>
                  <a:pt x="397" y="2698"/>
                </a:cubicBezTo>
                <a:cubicBezTo>
                  <a:pt x="409" y="2714"/>
                  <a:pt x="429" y="2724"/>
                  <a:pt x="449" y="2724"/>
                </a:cubicBezTo>
                <a:lnTo>
                  <a:pt x="742" y="2724"/>
                </a:lnTo>
                <a:cubicBezTo>
                  <a:pt x="771" y="2724"/>
                  <a:pt x="797" y="2704"/>
                  <a:pt x="806" y="2676"/>
                </a:cubicBezTo>
                <a:lnTo>
                  <a:pt x="853" y="2522"/>
                </a:lnTo>
                <a:cubicBezTo>
                  <a:pt x="998" y="2578"/>
                  <a:pt x="1159" y="2609"/>
                  <a:pt x="1329" y="2609"/>
                </a:cubicBezTo>
                <a:cubicBezTo>
                  <a:pt x="1499" y="2609"/>
                  <a:pt x="1660" y="2578"/>
                  <a:pt x="1804" y="2522"/>
                </a:cubicBezTo>
                <a:lnTo>
                  <a:pt x="1852" y="2676"/>
                </a:lnTo>
                <a:cubicBezTo>
                  <a:pt x="1860" y="2704"/>
                  <a:pt x="1886" y="2724"/>
                  <a:pt x="1916" y="2724"/>
                </a:cubicBezTo>
                <a:lnTo>
                  <a:pt x="2209" y="2724"/>
                </a:lnTo>
                <a:cubicBezTo>
                  <a:pt x="2229" y="2724"/>
                  <a:pt x="2249" y="2714"/>
                  <a:pt x="2261" y="2698"/>
                </a:cubicBezTo>
                <a:cubicBezTo>
                  <a:pt x="2274" y="2682"/>
                  <a:pt x="2278" y="2661"/>
                  <a:pt x="2274" y="2642"/>
                </a:cubicBezTo>
                <a:lnTo>
                  <a:pt x="2188" y="2277"/>
                </a:lnTo>
                <a:cubicBezTo>
                  <a:pt x="2270" y="2195"/>
                  <a:pt x="2335" y="2101"/>
                  <a:pt x="2379" y="1999"/>
                </a:cubicBezTo>
                <a:lnTo>
                  <a:pt x="2583" y="1999"/>
                </a:lnTo>
                <a:cubicBezTo>
                  <a:pt x="2620" y="1999"/>
                  <a:pt x="2650" y="1969"/>
                  <a:pt x="2650" y="1932"/>
                </a:cubicBezTo>
                <a:lnTo>
                  <a:pt x="2650" y="1569"/>
                </a:lnTo>
                <a:cubicBezTo>
                  <a:pt x="2650" y="1532"/>
                  <a:pt x="2620" y="1502"/>
                  <a:pt x="2583" y="1502"/>
                </a:cubicBezTo>
                <a:close/>
                <a:moveTo>
                  <a:pt x="196" y="1159"/>
                </a:moveTo>
                <a:cubicBezTo>
                  <a:pt x="170" y="1162"/>
                  <a:pt x="147" y="1149"/>
                  <a:pt x="143" y="1135"/>
                </a:cubicBezTo>
                <a:cubicBezTo>
                  <a:pt x="142" y="1133"/>
                  <a:pt x="143" y="1123"/>
                  <a:pt x="152" y="1114"/>
                </a:cubicBezTo>
                <a:cubicBezTo>
                  <a:pt x="162" y="1104"/>
                  <a:pt x="179" y="1099"/>
                  <a:pt x="202" y="1099"/>
                </a:cubicBezTo>
                <a:cubicBezTo>
                  <a:pt x="216" y="1099"/>
                  <a:pt x="233" y="1101"/>
                  <a:pt x="251" y="1105"/>
                </a:cubicBezTo>
                <a:cubicBezTo>
                  <a:pt x="255" y="1106"/>
                  <a:pt x="260" y="1108"/>
                  <a:pt x="265" y="1109"/>
                </a:cubicBezTo>
                <a:cubicBezTo>
                  <a:pt x="244" y="1141"/>
                  <a:pt x="220" y="1156"/>
                  <a:pt x="196" y="1159"/>
                </a:cubicBezTo>
                <a:close/>
                <a:moveTo>
                  <a:pt x="1638" y="1164"/>
                </a:moveTo>
                <a:cubicBezTo>
                  <a:pt x="1618" y="1195"/>
                  <a:pt x="1577" y="1205"/>
                  <a:pt x="1546" y="1185"/>
                </a:cubicBezTo>
                <a:cubicBezTo>
                  <a:pt x="1544" y="1184"/>
                  <a:pt x="1462" y="1137"/>
                  <a:pt x="1314" y="1137"/>
                </a:cubicBezTo>
                <a:cubicBezTo>
                  <a:pt x="1160" y="1137"/>
                  <a:pt x="1041" y="1202"/>
                  <a:pt x="1040" y="1202"/>
                </a:cubicBezTo>
                <a:cubicBezTo>
                  <a:pt x="1030" y="1208"/>
                  <a:pt x="1019" y="1211"/>
                  <a:pt x="1008" y="1211"/>
                </a:cubicBezTo>
                <a:cubicBezTo>
                  <a:pt x="984" y="1211"/>
                  <a:pt x="962" y="1198"/>
                  <a:pt x="949" y="1176"/>
                </a:cubicBezTo>
                <a:cubicBezTo>
                  <a:pt x="932" y="1144"/>
                  <a:pt x="943" y="1103"/>
                  <a:pt x="976" y="1086"/>
                </a:cubicBezTo>
                <a:cubicBezTo>
                  <a:pt x="982" y="1082"/>
                  <a:pt x="1126" y="1004"/>
                  <a:pt x="1314" y="1004"/>
                </a:cubicBezTo>
                <a:cubicBezTo>
                  <a:pt x="1505" y="1004"/>
                  <a:pt x="1612" y="1069"/>
                  <a:pt x="1616" y="1072"/>
                </a:cubicBezTo>
                <a:cubicBezTo>
                  <a:pt x="1648" y="1092"/>
                  <a:pt x="1657" y="1133"/>
                  <a:pt x="1638" y="1164"/>
                </a:cubicBezTo>
                <a:close/>
                <a:moveTo>
                  <a:pt x="2013" y="1669"/>
                </a:moveTo>
                <a:cubicBezTo>
                  <a:pt x="1932" y="1669"/>
                  <a:pt x="1865" y="1598"/>
                  <a:pt x="1865" y="1509"/>
                </a:cubicBezTo>
                <a:cubicBezTo>
                  <a:pt x="1865" y="1421"/>
                  <a:pt x="1932" y="1349"/>
                  <a:pt x="2013" y="1349"/>
                </a:cubicBezTo>
                <a:cubicBezTo>
                  <a:pt x="2095" y="1349"/>
                  <a:pt x="2162" y="1421"/>
                  <a:pt x="2162" y="1509"/>
                </a:cubicBezTo>
                <a:cubicBezTo>
                  <a:pt x="2162" y="1598"/>
                  <a:pt x="2095" y="1669"/>
                  <a:pt x="2013" y="1669"/>
                </a:cubicBezTo>
                <a:close/>
                <a:moveTo>
                  <a:pt x="1628" y="311"/>
                </a:moveTo>
                <a:cubicBezTo>
                  <a:pt x="1628" y="483"/>
                  <a:pt x="1488" y="622"/>
                  <a:pt x="1317" y="622"/>
                </a:cubicBezTo>
                <a:cubicBezTo>
                  <a:pt x="1145" y="622"/>
                  <a:pt x="1006" y="483"/>
                  <a:pt x="1006" y="311"/>
                </a:cubicBezTo>
                <a:cubicBezTo>
                  <a:pt x="1006" y="140"/>
                  <a:pt x="1145" y="0"/>
                  <a:pt x="1317" y="0"/>
                </a:cubicBezTo>
                <a:cubicBezTo>
                  <a:pt x="1488" y="0"/>
                  <a:pt x="1628" y="140"/>
                  <a:pt x="1628" y="3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2" name="wallet-filled-money-tool_60484"/>
          <p:cNvSpPr>
            <a:spLocks noChangeAspect="1"/>
          </p:cNvSpPr>
          <p:nvPr/>
        </p:nvSpPr>
        <p:spPr bwMode="auto">
          <a:xfrm>
            <a:off x="4543633" y="4299496"/>
            <a:ext cx="647228" cy="670654"/>
          </a:xfrm>
          <a:custGeom>
            <a:avLst/>
            <a:gdLst>
              <a:gd name="connsiteX0" fmla="*/ 2934 w 584917"/>
              <a:gd name="connsiteY0" fmla="*/ 415348 h 606087"/>
              <a:gd name="connsiteX1" fmla="*/ 292459 w 584917"/>
              <a:gd name="connsiteY1" fmla="*/ 560966 h 606087"/>
              <a:gd name="connsiteX2" fmla="*/ 581984 w 584917"/>
              <a:gd name="connsiteY2" fmla="*/ 415348 h 606087"/>
              <a:gd name="connsiteX3" fmla="*/ 584917 w 584917"/>
              <a:gd name="connsiteY3" fmla="*/ 437909 h 606087"/>
              <a:gd name="connsiteX4" fmla="*/ 292459 w 584917"/>
              <a:gd name="connsiteY4" fmla="*/ 606087 h 606087"/>
              <a:gd name="connsiteX5" fmla="*/ 0 w 584917"/>
              <a:gd name="connsiteY5" fmla="*/ 437909 h 606087"/>
              <a:gd name="connsiteX6" fmla="*/ 2934 w 584917"/>
              <a:gd name="connsiteY6" fmla="*/ 415348 h 606087"/>
              <a:gd name="connsiteX7" fmla="*/ 2934 w 584917"/>
              <a:gd name="connsiteY7" fmla="*/ 347958 h 606087"/>
              <a:gd name="connsiteX8" fmla="*/ 292459 w 584917"/>
              <a:gd name="connsiteY8" fmla="*/ 493584 h 606087"/>
              <a:gd name="connsiteX9" fmla="*/ 581984 w 584917"/>
              <a:gd name="connsiteY9" fmla="*/ 347958 h 606087"/>
              <a:gd name="connsiteX10" fmla="*/ 584917 w 584917"/>
              <a:gd name="connsiteY10" fmla="*/ 370227 h 606087"/>
              <a:gd name="connsiteX11" fmla="*/ 292459 w 584917"/>
              <a:gd name="connsiteY11" fmla="*/ 538414 h 606087"/>
              <a:gd name="connsiteX12" fmla="*/ 0 w 584917"/>
              <a:gd name="connsiteY12" fmla="*/ 370227 h 606087"/>
              <a:gd name="connsiteX13" fmla="*/ 2934 w 584917"/>
              <a:gd name="connsiteY13" fmla="*/ 347958 h 606087"/>
              <a:gd name="connsiteX14" fmla="*/ 2934 w 584917"/>
              <a:gd name="connsiteY14" fmla="*/ 280357 h 606087"/>
              <a:gd name="connsiteX15" fmla="*/ 292459 w 584917"/>
              <a:gd name="connsiteY15" fmla="*/ 426214 h 606087"/>
              <a:gd name="connsiteX16" fmla="*/ 581984 w 584917"/>
              <a:gd name="connsiteY16" fmla="*/ 280357 h 606087"/>
              <a:gd name="connsiteX17" fmla="*/ 584917 w 584917"/>
              <a:gd name="connsiteY17" fmla="*/ 302909 h 606087"/>
              <a:gd name="connsiteX18" fmla="*/ 292459 w 584917"/>
              <a:gd name="connsiteY18" fmla="*/ 471025 h 606087"/>
              <a:gd name="connsiteX19" fmla="*/ 0 w 584917"/>
              <a:gd name="connsiteY19" fmla="*/ 302909 h 606087"/>
              <a:gd name="connsiteX20" fmla="*/ 2934 w 584917"/>
              <a:gd name="connsiteY20" fmla="*/ 280357 h 606087"/>
              <a:gd name="connsiteX21" fmla="*/ 2934 w 584917"/>
              <a:gd name="connsiteY21" fmla="*/ 212967 h 606087"/>
              <a:gd name="connsiteX22" fmla="*/ 292459 w 584917"/>
              <a:gd name="connsiteY22" fmla="*/ 358531 h 606087"/>
              <a:gd name="connsiteX23" fmla="*/ 581984 w 584917"/>
              <a:gd name="connsiteY23" fmla="*/ 212967 h 606087"/>
              <a:gd name="connsiteX24" fmla="*/ 584917 w 584917"/>
              <a:gd name="connsiteY24" fmla="*/ 235519 h 606087"/>
              <a:gd name="connsiteX25" fmla="*/ 292459 w 584917"/>
              <a:gd name="connsiteY25" fmla="*/ 403635 h 606087"/>
              <a:gd name="connsiteX26" fmla="*/ 0 w 584917"/>
              <a:gd name="connsiteY26" fmla="*/ 235519 h 606087"/>
              <a:gd name="connsiteX27" fmla="*/ 2934 w 584917"/>
              <a:gd name="connsiteY27" fmla="*/ 212967 h 606087"/>
              <a:gd name="connsiteX28" fmla="*/ 132028 w 584917"/>
              <a:gd name="connsiteY28" fmla="*/ 174861 h 606087"/>
              <a:gd name="connsiteX29" fmla="*/ 251707 w 584917"/>
              <a:gd name="connsiteY29" fmla="*/ 174861 h 606087"/>
              <a:gd name="connsiteX30" fmla="*/ 231761 w 584917"/>
              <a:gd name="connsiteY30" fmla="*/ 200961 h 606087"/>
              <a:gd name="connsiteX31" fmla="*/ 192454 w 584917"/>
              <a:gd name="connsiteY31" fmla="*/ 210638 h 606087"/>
              <a:gd name="connsiteX32" fmla="*/ 152268 w 584917"/>
              <a:gd name="connsiteY32" fmla="*/ 202427 h 606087"/>
              <a:gd name="connsiteX33" fmla="*/ 132028 w 584917"/>
              <a:gd name="connsiteY33" fmla="*/ 174861 h 606087"/>
              <a:gd name="connsiteX34" fmla="*/ 370811 w 584917"/>
              <a:gd name="connsiteY34" fmla="*/ 121584 h 606087"/>
              <a:gd name="connsiteX35" fmla="*/ 406313 w 584917"/>
              <a:gd name="connsiteY35" fmla="*/ 126560 h 606087"/>
              <a:gd name="connsiteX36" fmla="*/ 438000 w 584917"/>
              <a:gd name="connsiteY36" fmla="*/ 161101 h 606087"/>
              <a:gd name="connsiteX37" fmla="*/ 304208 w 584917"/>
              <a:gd name="connsiteY37" fmla="*/ 161101 h 606087"/>
              <a:gd name="connsiteX38" fmla="*/ 322399 w 584917"/>
              <a:gd name="connsiteY38" fmla="*/ 135049 h 606087"/>
              <a:gd name="connsiteX39" fmla="*/ 370811 w 584917"/>
              <a:gd name="connsiteY39" fmla="*/ 121584 h 606087"/>
              <a:gd name="connsiteX40" fmla="*/ 358460 w 584917"/>
              <a:gd name="connsiteY40" fmla="*/ 95191 h 606087"/>
              <a:gd name="connsiteX41" fmla="*/ 287472 w 584917"/>
              <a:gd name="connsiteY41" fmla="*/ 114815 h 606087"/>
              <a:gd name="connsiteX42" fmla="*/ 256378 w 584917"/>
              <a:gd name="connsiteY42" fmla="*/ 160800 h 606087"/>
              <a:gd name="connsiteX43" fmla="*/ 132589 w 584917"/>
              <a:gd name="connsiteY43" fmla="*/ 160800 h 606087"/>
              <a:gd name="connsiteX44" fmla="*/ 159283 w 584917"/>
              <a:gd name="connsiteY44" fmla="*/ 131510 h 606087"/>
              <a:gd name="connsiteX45" fmla="*/ 192724 w 584917"/>
              <a:gd name="connsiteY45" fmla="*/ 125653 h 606087"/>
              <a:gd name="connsiteX46" fmla="*/ 192724 w 584917"/>
              <a:gd name="connsiteY46" fmla="*/ 99878 h 606087"/>
              <a:gd name="connsiteX47" fmla="*/ 123496 w 584917"/>
              <a:gd name="connsiteY47" fmla="*/ 116280 h 606087"/>
              <a:gd name="connsiteX48" fmla="*/ 93575 w 584917"/>
              <a:gd name="connsiteY48" fmla="*/ 160800 h 606087"/>
              <a:gd name="connsiteX49" fmla="*/ 60135 w 584917"/>
              <a:gd name="connsiteY49" fmla="*/ 160800 h 606087"/>
              <a:gd name="connsiteX50" fmla="*/ 60135 w 584917"/>
              <a:gd name="connsiteY50" fmla="*/ 174859 h 606087"/>
              <a:gd name="connsiteX51" fmla="*/ 93869 w 584917"/>
              <a:gd name="connsiteY51" fmla="*/ 174859 h 606087"/>
              <a:gd name="connsiteX52" fmla="*/ 125549 w 584917"/>
              <a:gd name="connsiteY52" fmla="*/ 220551 h 606087"/>
              <a:gd name="connsiteX53" fmla="*/ 195364 w 584917"/>
              <a:gd name="connsiteY53" fmla="*/ 236660 h 606087"/>
              <a:gd name="connsiteX54" fmla="*/ 263125 w 584917"/>
              <a:gd name="connsiteY54" fmla="*/ 221723 h 606087"/>
              <a:gd name="connsiteX55" fmla="*/ 298032 w 584917"/>
              <a:gd name="connsiteY55" fmla="*/ 174859 h 606087"/>
              <a:gd name="connsiteX56" fmla="*/ 436781 w 584917"/>
              <a:gd name="connsiteY56" fmla="*/ 174859 h 606087"/>
              <a:gd name="connsiteX57" fmla="*/ 404221 w 584917"/>
              <a:gd name="connsiteY57" fmla="*/ 208835 h 606087"/>
              <a:gd name="connsiteX58" fmla="*/ 353473 w 584917"/>
              <a:gd name="connsiteY58" fmla="*/ 214986 h 606087"/>
              <a:gd name="connsiteX59" fmla="*/ 353473 w 584917"/>
              <a:gd name="connsiteY59" fmla="*/ 241054 h 606087"/>
              <a:gd name="connsiteX60" fmla="*/ 422994 w 584917"/>
              <a:gd name="connsiteY60" fmla="*/ 232560 h 606087"/>
              <a:gd name="connsiteX61" fmla="*/ 475502 w 584917"/>
              <a:gd name="connsiteY61" fmla="*/ 174859 h 606087"/>
              <a:gd name="connsiteX62" fmla="*/ 524783 w 584917"/>
              <a:gd name="connsiteY62" fmla="*/ 174859 h 606087"/>
              <a:gd name="connsiteX63" fmla="*/ 524783 w 584917"/>
              <a:gd name="connsiteY63" fmla="*/ 160800 h 606087"/>
              <a:gd name="connsiteX64" fmla="*/ 475502 w 584917"/>
              <a:gd name="connsiteY64" fmla="*/ 160800 h 606087"/>
              <a:gd name="connsiteX65" fmla="*/ 454675 w 584917"/>
              <a:gd name="connsiteY65" fmla="*/ 120380 h 606087"/>
              <a:gd name="connsiteX66" fmla="*/ 358460 w 584917"/>
              <a:gd name="connsiteY66" fmla="*/ 95191 h 606087"/>
              <a:gd name="connsiteX67" fmla="*/ 292459 w 584917"/>
              <a:gd name="connsiteY67" fmla="*/ 0 h 606087"/>
              <a:gd name="connsiteX68" fmla="*/ 584917 w 584917"/>
              <a:gd name="connsiteY68" fmla="*/ 168122 h 606087"/>
              <a:gd name="connsiteX69" fmla="*/ 292459 w 584917"/>
              <a:gd name="connsiteY69" fmla="*/ 336245 h 606087"/>
              <a:gd name="connsiteX70" fmla="*/ 0 w 584917"/>
              <a:gd name="connsiteY70" fmla="*/ 168122 h 606087"/>
              <a:gd name="connsiteX71" fmla="*/ 292459 w 584917"/>
              <a:gd name="connsiteY71" fmla="*/ 0 h 6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584917" h="606087">
                <a:moveTo>
                  <a:pt x="2934" y="415348"/>
                </a:moveTo>
                <a:cubicBezTo>
                  <a:pt x="22001" y="497386"/>
                  <a:pt x="144323" y="560966"/>
                  <a:pt x="292459" y="560966"/>
                </a:cubicBezTo>
                <a:cubicBezTo>
                  <a:pt x="440888" y="560966"/>
                  <a:pt x="562917" y="497386"/>
                  <a:pt x="581984" y="415348"/>
                </a:cubicBezTo>
                <a:cubicBezTo>
                  <a:pt x="583744" y="422673"/>
                  <a:pt x="584917" y="429998"/>
                  <a:pt x="584917" y="437909"/>
                </a:cubicBezTo>
                <a:cubicBezTo>
                  <a:pt x="584917" y="530788"/>
                  <a:pt x="454088" y="606087"/>
                  <a:pt x="292459" y="606087"/>
                </a:cubicBezTo>
                <a:cubicBezTo>
                  <a:pt x="130829" y="606087"/>
                  <a:pt x="0" y="530788"/>
                  <a:pt x="0" y="437909"/>
                </a:cubicBezTo>
                <a:cubicBezTo>
                  <a:pt x="0" y="429998"/>
                  <a:pt x="1174" y="422673"/>
                  <a:pt x="2934" y="415348"/>
                </a:cubicBezTo>
                <a:close/>
                <a:moveTo>
                  <a:pt x="2934" y="347958"/>
                </a:moveTo>
                <a:cubicBezTo>
                  <a:pt x="22001" y="430001"/>
                  <a:pt x="144323" y="493584"/>
                  <a:pt x="292459" y="493584"/>
                </a:cubicBezTo>
                <a:cubicBezTo>
                  <a:pt x="440888" y="493584"/>
                  <a:pt x="562917" y="430001"/>
                  <a:pt x="581984" y="347958"/>
                </a:cubicBezTo>
                <a:cubicBezTo>
                  <a:pt x="583744" y="355283"/>
                  <a:pt x="584917" y="362608"/>
                  <a:pt x="584917" y="370227"/>
                </a:cubicBezTo>
                <a:cubicBezTo>
                  <a:pt x="584917" y="463111"/>
                  <a:pt x="454088" y="538414"/>
                  <a:pt x="292459" y="538414"/>
                </a:cubicBezTo>
                <a:cubicBezTo>
                  <a:pt x="130829" y="538414"/>
                  <a:pt x="0" y="463111"/>
                  <a:pt x="0" y="370227"/>
                </a:cubicBezTo>
                <a:cubicBezTo>
                  <a:pt x="0" y="362608"/>
                  <a:pt x="1174" y="355283"/>
                  <a:pt x="2934" y="347958"/>
                </a:cubicBezTo>
                <a:close/>
                <a:moveTo>
                  <a:pt x="2934" y="280357"/>
                </a:moveTo>
                <a:cubicBezTo>
                  <a:pt x="22001" y="362658"/>
                  <a:pt x="144323" y="426214"/>
                  <a:pt x="292459" y="426214"/>
                </a:cubicBezTo>
                <a:cubicBezTo>
                  <a:pt x="440888" y="426214"/>
                  <a:pt x="562917" y="362658"/>
                  <a:pt x="581984" y="280357"/>
                </a:cubicBezTo>
                <a:cubicBezTo>
                  <a:pt x="583744" y="287679"/>
                  <a:pt x="584917" y="295294"/>
                  <a:pt x="584917" y="302909"/>
                </a:cubicBezTo>
                <a:cubicBezTo>
                  <a:pt x="584917" y="395754"/>
                  <a:pt x="454088" y="471025"/>
                  <a:pt x="292459" y="471025"/>
                </a:cubicBezTo>
                <a:cubicBezTo>
                  <a:pt x="130829" y="471025"/>
                  <a:pt x="0" y="395754"/>
                  <a:pt x="0" y="302909"/>
                </a:cubicBezTo>
                <a:cubicBezTo>
                  <a:pt x="0" y="295294"/>
                  <a:pt x="1174" y="287679"/>
                  <a:pt x="2934" y="280357"/>
                </a:cubicBezTo>
                <a:close/>
                <a:moveTo>
                  <a:pt x="2934" y="212967"/>
                </a:moveTo>
                <a:cubicBezTo>
                  <a:pt x="22001" y="295268"/>
                  <a:pt x="144323" y="358531"/>
                  <a:pt x="292459" y="358531"/>
                </a:cubicBezTo>
                <a:cubicBezTo>
                  <a:pt x="440888" y="358531"/>
                  <a:pt x="562917" y="295268"/>
                  <a:pt x="581984" y="212967"/>
                </a:cubicBezTo>
                <a:cubicBezTo>
                  <a:pt x="583744" y="220289"/>
                  <a:pt x="584917" y="227904"/>
                  <a:pt x="584917" y="235519"/>
                </a:cubicBezTo>
                <a:cubicBezTo>
                  <a:pt x="584917" y="328364"/>
                  <a:pt x="454088" y="403635"/>
                  <a:pt x="292459" y="403635"/>
                </a:cubicBezTo>
                <a:cubicBezTo>
                  <a:pt x="130829" y="403635"/>
                  <a:pt x="0" y="328364"/>
                  <a:pt x="0" y="235519"/>
                </a:cubicBezTo>
                <a:cubicBezTo>
                  <a:pt x="0" y="227904"/>
                  <a:pt x="1174" y="220289"/>
                  <a:pt x="2934" y="212967"/>
                </a:cubicBezTo>
                <a:close/>
                <a:moveTo>
                  <a:pt x="132028" y="174861"/>
                </a:moveTo>
                <a:lnTo>
                  <a:pt x="251707" y="174861"/>
                </a:lnTo>
                <a:cubicBezTo>
                  <a:pt x="247894" y="185711"/>
                  <a:pt x="241441" y="194509"/>
                  <a:pt x="231761" y="200961"/>
                </a:cubicBezTo>
                <a:cubicBezTo>
                  <a:pt x="222374" y="207412"/>
                  <a:pt x="209174" y="210638"/>
                  <a:pt x="192454" y="210638"/>
                </a:cubicBezTo>
                <a:cubicBezTo>
                  <a:pt x="178375" y="210638"/>
                  <a:pt x="165175" y="207705"/>
                  <a:pt x="152268" y="202427"/>
                </a:cubicBezTo>
                <a:cubicBezTo>
                  <a:pt x="139655" y="196855"/>
                  <a:pt x="132908" y="187764"/>
                  <a:pt x="132028" y="174861"/>
                </a:cubicBezTo>
                <a:close/>
                <a:moveTo>
                  <a:pt x="370811" y="121584"/>
                </a:moveTo>
                <a:cubicBezTo>
                  <a:pt x="384014" y="121584"/>
                  <a:pt x="396044" y="123048"/>
                  <a:pt x="406313" y="126560"/>
                </a:cubicBezTo>
                <a:cubicBezTo>
                  <a:pt x="425971" y="132707"/>
                  <a:pt x="436533" y="144416"/>
                  <a:pt x="438000" y="161101"/>
                </a:cubicBezTo>
                <a:lnTo>
                  <a:pt x="304208" y="161101"/>
                </a:lnTo>
                <a:cubicBezTo>
                  <a:pt x="310076" y="148807"/>
                  <a:pt x="315944" y="140025"/>
                  <a:pt x="322399" y="135049"/>
                </a:cubicBezTo>
                <a:cubicBezTo>
                  <a:pt x="333549" y="125975"/>
                  <a:pt x="349686" y="121584"/>
                  <a:pt x="370811" y="121584"/>
                </a:cubicBezTo>
                <a:close/>
                <a:moveTo>
                  <a:pt x="358460" y="95191"/>
                </a:moveTo>
                <a:cubicBezTo>
                  <a:pt x="327073" y="95191"/>
                  <a:pt x="303312" y="101635"/>
                  <a:pt x="287472" y="114815"/>
                </a:cubicBezTo>
                <a:cubicBezTo>
                  <a:pt x="277792" y="123016"/>
                  <a:pt x="267525" y="138247"/>
                  <a:pt x="256378" y="160800"/>
                </a:cubicBezTo>
                <a:lnTo>
                  <a:pt x="132589" y="160800"/>
                </a:lnTo>
                <a:cubicBezTo>
                  <a:pt x="133176" y="147620"/>
                  <a:pt x="142269" y="137661"/>
                  <a:pt x="159283" y="131510"/>
                </a:cubicBezTo>
                <a:cubicBezTo>
                  <a:pt x="168670" y="128289"/>
                  <a:pt x="179817" y="126238"/>
                  <a:pt x="192724" y="125653"/>
                </a:cubicBezTo>
                <a:lnTo>
                  <a:pt x="192724" y="99878"/>
                </a:lnTo>
                <a:cubicBezTo>
                  <a:pt x="163976" y="100463"/>
                  <a:pt x="141096" y="105736"/>
                  <a:pt x="123496" y="116280"/>
                </a:cubicBezTo>
                <a:cubicBezTo>
                  <a:pt x="105895" y="126824"/>
                  <a:pt x="95922" y="141469"/>
                  <a:pt x="93575" y="160800"/>
                </a:cubicBezTo>
                <a:lnTo>
                  <a:pt x="60135" y="160800"/>
                </a:lnTo>
                <a:lnTo>
                  <a:pt x="60135" y="174859"/>
                </a:lnTo>
                <a:lnTo>
                  <a:pt x="93869" y="174859"/>
                </a:lnTo>
                <a:cubicBezTo>
                  <a:pt x="94455" y="194483"/>
                  <a:pt x="105015" y="209714"/>
                  <a:pt x="125549" y="220551"/>
                </a:cubicBezTo>
                <a:cubicBezTo>
                  <a:pt x="146376" y="231388"/>
                  <a:pt x="169550" y="236660"/>
                  <a:pt x="195364" y="236660"/>
                </a:cubicBezTo>
                <a:cubicBezTo>
                  <a:pt x="224111" y="236660"/>
                  <a:pt x="246698" y="231681"/>
                  <a:pt x="263125" y="221723"/>
                </a:cubicBezTo>
                <a:cubicBezTo>
                  <a:pt x="279259" y="211764"/>
                  <a:pt x="290992" y="195948"/>
                  <a:pt x="298032" y="174859"/>
                </a:cubicBezTo>
                <a:lnTo>
                  <a:pt x="436781" y="174859"/>
                </a:lnTo>
                <a:cubicBezTo>
                  <a:pt x="434435" y="191261"/>
                  <a:pt x="423581" y="202684"/>
                  <a:pt x="404221" y="208835"/>
                </a:cubicBezTo>
                <a:cubicBezTo>
                  <a:pt x="393661" y="212057"/>
                  <a:pt x="376647" y="214107"/>
                  <a:pt x="353473" y="214986"/>
                </a:cubicBezTo>
                <a:lnTo>
                  <a:pt x="353473" y="241054"/>
                </a:lnTo>
                <a:cubicBezTo>
                  <a:pt x="382514" y="241054"/>
                  <a:pt x="405687" y="238125"/>
                  <a:pt x="422994" y="232560"/>
                </a:cubicBezTo>
                <a:cubicBezTo>
                  <a:pt x="454675" y="222601"/>
                  <a:pt x="472275" y="203270"/>
                  <a:pt x="475502" y="174859"/>
                </a:cubicBezTo>
                <a:lnTo>
                  <a:pt x="524783" y="174859"/>
                </a:lnTo>
                <a:lnTo>
                  <a:pt x="524783" y="160800"/>
                </a:lnTo>
                <a:lnTo>
                  <a:pt x="475502" y="160800"/>
                </a:lnTo>
                <a:cubicBezTo>
                  <a:pt x="471982" y="143226"/>
                  <a:pt x="464942" y="129753"/>
                  <a:pt x="454675" y="120380"/>
                </a:cubicBezTo>
                <a:cubicBezTo>
                  <a:pt x="435608" y="103392"/>
                  <a:pt x="403634" y="95191"/>
                  <a:pt x="358460" y="95191"/>
                </a:cubicBezTo>
                <a:close/>
                <a:moveTo>
                  <a:pt x="292459" y="0"/>
                </a:moveTo>
                <a:cubicBezTo>
                  <a:pt x="454088" y="0"/>
                  <a:pt x="584917" y="75274"/>
                  <a:pt x="584917" y="168122"/>
                </a:cubicBezTo>
                <a:cubicBezTo>
                  <a:pt x="584917" y="260971"/>
                  <a:pt x="454088" y="336245"/>
                  <a:pt x="292459" y="336245"/>
                </a:cubicBezTo>
                <a:cubicBezTo>
                  <a:pt x="130829" y="336245"/>
                  <a:pt x="0" y="260971"/>
                  <a:pt x="0" y="168122"/>
                </a:cubicBezTo>
                <a:cubicBezTo>
                  <a:pt x="0" y="75274"/>
                  <a:pt x="130829" y="0"/>
                  <a:pt x="29245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" name="wallet-filled-money-tool_60484"/>
          <p:cNvSpPr>
            <a:spLocks noChangeAspect="1"/>
          </p:cNvSpPr>
          <p:nvPr/>
        </p:nvSpPr>
        <p:spPr bwMode="auto">
          <a:xfrm>
            <a:off x="10017477" y="4284256"/>
            <a:ext cx="641131" cy="670654"/>
          </a:xfrm>
          <a:custGeom>
            <a:avLst/>
            <a:gdLst>
              <a:gd name="T0" fmla="*/ 12103 w 12259"/>
              <a:gd name="T1" fmla="*/ 2207 h 12824"/>
              <a:gd name="T2" fmla="*/ 6109 w 12259"/>
              <a:gd name="T3" fmla="*/ 0 h 12824"/>
              <a:gd name="T4" fmla="*/ 6041 w 12259"/>
              <a:gd name="T5" fmla="*/ 0 h 12824"/>
              <a:gd name="T6" fmla="*/ 159 w 12259"/>
              <a:gd name="T7" fmla="*/ 2207 h 12824"/>
              <a:gd name="T8" fmla="*/ 1601 w 12259"/>
              <a:gd name="T9" fmla="*/ 9955 h 12824"/>
              <a:gd name="T10" fmla="*/ 6029 w 12259"/>
              <a:gd name="T11" fmla="*/ 12778 h 12824"/>
              <a:gd name="T12" fmla="*/ 6188 w 12259"/>
              <a:gd name="T13" fmla="*/ 12783 h 12824"/>
              <a:gd name="T14" fmla="*/ 10660 w 12259"/>
              <a:gd name="T15" fmla="*/ 9955 h 12824"/>
              <a:gd name="T16" fmla="*/ 12103 w 12259"/>
              <a:gd name="T17" fmla="*/ 2207 h 12824"/>
              <a:gd name="T18" fmla="*/ 8515 w 12259"/>
              <a:gd name="T19" fmla="*/ 5990 h 12824"/>
              <a:gd name="T20" fmla="*/ 6586 w 12259"/>
              <a:gd name="T21" fmla="*/ 5990 h 12824"/>
              <a:gd name="T22" fmla="*/ 6586 w 12259"/>
              <a:gd name="T23" fmla="*/ 6893 h 12824"/>
              <a:gd name="T24" fmla="*/ 8515 w 12259"/>
              <a:gd name="T25" fmla="*/ 6893 h 12824"/>
              <a:gd name="T26" fmla="*/ 8515 w 12259"/>
              <a:gd name="T27" fmla="*/ 7642 h 12824"/>
              <a:gd name="T28" fmla="*/ 6586 w 12259"/>
              <a:gd name="T29" fmla="*/ 7642 h 12824"/>
              <a:gd name="T30" fmla="*/ 6586 w 12259"/>
              <a:gd name="T31" fmla="*/ 9364 h 12824"/>
              <a:gd name="T32" fmla="*/ 5670 w 12259"/>
              <a:gd name="T33" fmla="*/ 9364 h 12824"/>
              <a:gd name="T34" fmla="*/ 5670 w 12259"/>
              <a:gd name="T35" fmla="*/ 7642 h 12824"/>
              <a:gd name="T36" fmla="*/ 3757 w 12259"/>
              <a:gd name="T37" fmla="*/ 7642 h 12824"/>
              <a:gd name="T38" fmla="*/ 3757 w 12259"/>
              <a:gd name="T39" fmla="*/ 6893 h 12824"/>
              <a:gd name="T40" fmla="*/ 5670 w 12259"/>
              <a:gd name="T41" fmla="*/ 6893 h 12824"/>
              <a:gd name="T42" fmla="*/ 5670 w 12259"/>
              <a:gd name="T43" fmla="*/ 5990 h 12824"/>
              <a:gd name="T44" fmla="*/ 3757 w 12259"/>
              <a:gd name="T45" fmla="*/ 5990 h 12824"/>
              <a:gd name="T46" fmla="*/ 3757 w 12259"/>
              <a:gd name="T47" fmla="*/ 5233 h 12824"/>
              <a:gd name="T48" fmla="*/ 5312 w 12259"/>
              <a:gd name="T49" fmla="*/ 5233 h 12824"/>
              <a:gd name="T50" fmla="*/ 4299 w 12259"/>
              <a:gd name="T51" fmla="*/ 3429 h 12824"/>
              <a:gd name="T52" fmla="*/ 5302 w 12259"/>
              <a:gd name="T53" fmla="*/ 3429 h 12824"/>
              <a:gd name="T54" fmla="*/ 6130 w 12259"/>
              <a:gd name="T55" fmla="*/ 5025 h 12824"/>
              <a:gd name="T56" fmla="*/ 6970 w 12259"/>
              <a:gd name="T57" fmla="*/ 3429 h 12824"/>
              <a:gd name="T58" fmla="*/ 7974 w 12259"/>
              <a:gd name="T59" fmla="*/ 3429 h 12824"/>
              <a:gd name="T60" fmla="*/ 6947 w 12259"/>
              <a:gd name="T61" fmla="*/ 5233 h 12824"/>
              <a:gd name="T62" fmla="*/ 8515 w 12259"/>
              <a:gd name="T63" fmla="*/ 5233 h 12824"/>
              <a:gd name="T64" fmla="*/ 8515 w 12259"/>
              <a:gd name="T65" fmla="*/ 5990 h 12824"/>
              <a:gd name="T66" fmla="*/ 8515 w 12259"/>
              <a:gd name="T67" fmla="*/ 5990 h 128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2259" h="12824">
                <a:moveTo>
                  <a:pt x="12103" y="2207"/>
                </a:moveTo>
                <a:cubicBezTo>
                  <a:pt x="10196" y="2138"/>
                  <a:pt x="6109" y="0"/>
                  <a:pt x="6109" y="0"/>
                </a:cubicBezTo>
                <a:lnTo>
                  <a:pt x="6041" y="0"/>
                </a:lnTo>
                <a:cubicBezTo>
                  <a:pt x="6041" y="0"/>
                  <a:pt x="2066" y="2138"/>
                  <a:pt x="159" y="2207"/>
                </a:cubicBezTo>
                <a:cubicBezTo>
                  <a:pt x="0" y="3012"/>
                  <a:pt x="262" y="7978"/>
                  <a:pt x="1601" y="9955"/>
                </a:cubicBezTo>
                <a:cubicBezTo>
                  <a:pt x="2488" y="11289"/>
                  <a:pt x="5215" y="12476"/>
                  <a:pt x="6029" y="12778"/>
                </a:cubicBezTo>
                <a:cubicBezTo>
                  <a:pt x="6029" y="12778"/>
                  <a:pt x="6080" y="12824"/>
                  <a:pt x="6188" y="12783"/>
                </a:cubicBezTo>
                <a:cubicBezTo>
                  <a:pt x="7240" y="12388"/>
                  <a:pt x="9593" y="11450"/>
                  <a:pt x="10660" y="9955"/>
                </a:cubicBezTo>
                <a:cubicBezTo>
                  <a:pt x="12136" y="7702"/>
                  <a:pt x="12259" y="3031"/>
                  <a:pt x="12103" y="2207"/>
                </a:cubicBezTo>
                <a:close/>
                <a:moveTo>
                  <a:pt x="8515" y="5990"/>
                </a:moveTo>
                <a:lnTo>
                  <a:pt x="6586" y="5990"/>
                </a:lnTo>
                <a:lnTo>
                  <a:pt x="6586" y="6893"/>
                </a:lnTo>
                <a:lnTo>
                  <a:pt x="8515" y="6893"/>
                </a:lnTo>
                <a:lnTo>
                  <a:pt x="8515" y="7642"/>
                </a:lnTo>
                <a:lnTo>
                  <a:pt x="6586" y="7642"/>
                </a:lnTo>
                <a:lnTo>
                  <a:pt x="6586" y="9364"/>
                </a:lnTo>
                <a:lnTo>
                  <a:pt x="5670" y="9364"/>
                </a:lnTo>
                <a:lnTo>
                  <a:pt x="5670" y="7642"/>
                </a:lnTo>
                <a:lnTo>
                  <a:pt x="3757" y="7642"/>
                </a:lnTo>
                <a:lnTo>
                  <a:pt x="3757" y="6893"/>
                </a:lnTo>
                <a:lnTo>
                  <a:pt x="5670" y="6893"/>
                </a:lnTo>
                <a:lnTo>
                  <a:pt x="5670" y="5990"/>
                </a:lnTo>
                <a:lnTo>
                  <a:pt x="3757" y="5990"/>
                </a:lnTo>
                <a:lnTo>
                  <a:pt x="3757" y="5233"/>
                </a:lnTo>
                <a:lnTo>
                  <a:pt x="5312" y="5233"/>
                </a:lnTo>
                <a:lnTo>
                  <a:pt x="4299" y="3429"/>
                </a:lnTo>
                <a:lnTo>
                  <a:pt x="5302" y="3429"/>
                </a:lnTo>
                <a:cubicBezTo>
                  <a:pt x="5302" y="3429"/>
                  <a:pt x="6095" y="4892"/>
                  <a:pt x="6130" y="5025"/>
                </a:cubicBezTo>
                <a:cubicBezTo>
                  <a:pt x="6171" y="4881"/>
                  <a:pt x="6970" y="3429"/>
                  <a:pt x="6970" y="3429"/>
                </a:cubicBezTo>
                <a:lnTo>
                  <a:pt x="7974" y="3429"/>
                </a:lnTo>
                <a:lnTo>
                  <a:pt x="6947" y="5233"/>
                </a:lnTo>
                <a:lnTo>
                  <a:pt x="8515" y="5233"/>
                </a:lnTo>
                <a:lnTo>
                  <a:pt x="8515" y="5990"/>
                </a:lnTo>
                <a:close/>
                <a:moveTo>
                  <a:pt x="8515" y="5990"/>
                </a:move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7296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574985" y="2334630"/>
            <a:ext cx="7042030" cy="1609908"/>
            <a:chOff x="2574985" y="1618350"/>
            <a:chExt cx="7042030" cy="1609908"/>
          </a:xfrm>
        </p:grpSpPr>
        <p:sp>
          <p:nvSpPr>
            <p:cNvPr id="12" name="矩形 11"/>
            <p:cNvSpPr/>
            <p:nvPr/>
          </p:nvSpPr>
          <p:spPr>
            <a:xfrm>
              <a:off x="5284470" y="1618350"/>
              <a:ext cx="1623060" cy="3987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150" normalizeH="0" baseline="0" noProof="0" dirty="0">
                  <a:ln>
                    <a:noFill/>
                  </a:ln>
                  <a:gradFill>
                    <a:gsLst>
                      <a:gs pos="52000">
                        <a:srgbClr val="BEF6F9"/>
                      </a:gs>
                      <a:gs pos="89000">
                        <a:srgbClr val="4472C4">
                          <a:lumMod val="30000"/>
                          <a:lumOff val="70000"/>
                          <a:alpha val="10000"/>
                        </a:srgbClr>
                      </a:gs>
                    </a:gsLst>
                    <a:lin ang="5400000" scaled="1"/>
                  </a:gra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PART TWO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317183" y="1782169"/>
              <a:ext cx="1299832" cy="120810"/>
              <a:chOff x="6941297" y="1754828"/>
              <a:chExt cx="1429814" cy="132891"/>
            </a:xfrm>
          </p:grpSpPr>
          <p:sp>
            <p:nvSpPr>
              <p:cNvPr id="18" name="任意多边形: 形状 17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 flipH="1">
              <a:off x="2574985" y="1782169"/>
              <a:ext cx="1299832" cy="120810"/>
              <a:chOff x="6941297" y="1754828"/>
              <a:chExt cx="1429814" cy="132891"/>
            </a:xfrm>
          </p:grpSpPr>
          <p:sp>
            <p:nvSpPr>
              <p:cNvPr id="21" name="任意多边形: 形状 20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 flipH="1">
              <a:off x="2604000" y="3220514"/>
              <a:ext cx="6984000" cy="7744"/>
            </a:xfrm>
            <a:prstGeom prst="rect">
              <a:avLst/>
            </a:prstGeom>
            <a:solidFill>
              <a:srgbClr val="BEF6F9"/>
            </a:solidFill>
            <a:ln>
              <a:noFill/>
            </a:ln>
            <a:effectLst>
              <a:glow rad="635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2823309" y="2772476"/>
            <a:ext cx="654538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6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多模态个性化推荐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4516083" y="608303"/>
            <a:ext cx="315983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多模态个性化推荐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6933236" y="2141316"/>
            <a:ext cx="4284540" cy="28364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传统的个性化推荐主要基于用户的历史行为和兴趣，但忽略了用户其他感官通道的信息。将多模态数据（如图像、音频、视频等）与用户行为数据相结合，可以提供更全面和精准的个性化推荐体验。例如，通过分析用户的图片喜好和音乐偏好，可以为用户推荐符合其视听需求的内容。</a:t>
            </a:r>
          </a:p>
        </p:txBody>
      </p:sp>
      <p:sp>
        <p:nvSpPr>
          <p:cNvPr id="13" name="椭圆 12"/>
          <p:cNvSpPr/>
          <p:nvPr/>
        </p:nvSpPr>
        <p:spPr>
          <a:xfrm>
            <a:off x="-619760" y="4448810"/>
            <a:ext cx="8616950" cy="1606550"/>
          </a:xfrm>
          <a:prstGeom prst="ellipse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softEdge rad="635000"/>
          </a:effectLst>
        </p:spPr>
        <p:txBody>
          <a:bodyPr wrap="none"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1600" kern="0" dirty="0">
              <a:solidFill>
                <a:prstClr val="white"/>
              </a:solidFill>
              <a:latin typeface="+mn-ea"/>
              <a:cs typeface="思源黑体 CN Regular" panose="020B05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441700" y="5153025"/>
            <a:ext cx="533400" cy="73660"/>
          </a:xfrm>
          <a:prstGeom prst="rect">
            <a:avLst/>
          </a:prstGeom>
          <a:solidFill>
            <a:srgbClr val="1E1E1E"/>
          </a:solidFill>
          <a:ln w="12700" cap="flat" cmpd="sng" algn="ctr">
            <a:noFill/>
            <a:prstDash val="solid"/>
            <a:miter lim="800000"/>
          </a:ln>
        </p:spPr>
        <p:txBody>
          <a:bodyPr wrap="none"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1600" kern="0" dirty="0">
              <a:solidFill>
                <a:prstClr val="white"/>
              </a:solidFill>
              <a:latin typeface="+mn-ea"/>
              <a:cs typeface="思源黑体 CN Regular" panose="020B0500000000000000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4B0195-6983-18FE-BC8E-8812D83040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35" y="1898331"/>
            <a:ext cx="5877012" cy="30613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59877" y="608303"/>
            <a:ext cx="167225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核心技术</a:t>
            </a:r>
          </a:p>
        </p:txBody>
      </p:sp>
      <p:sp>
        <p:nvSpPr>
          <p:cNvPr id="14" name="矩形 13"/>
          <p:cNvSpPr/>
          <p:nvPr/>
        </p:nvSpPr>
        <p:spPr>
          <a:xfrm>
            <a:off x="683260" y="1282567"/>
            <a:ext cx="10891424" cy="2730699"/>
          </a:xfrm>
          <a:prstGeom prst="rect">
            <a:avLst/>
          </a:prstGeom>
          <a:noFill/>
          <a:ln w="12700" cap="flat" cmpd="sng" algn="ctr">
            <a:solidFill>
              <a:srgbClr val="64F1FC"/>
            </a:solidFill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zh-CN" altLang="en-US" sz="1600" kern="0" dirty="0">
              <a:solidFill>
                <a:prstClr val="white"/>
              </a:solidFill>
              <a:latin typeface="+mn-ea"/>
              <a:cs typeface="思源黑体 CN Regular" panose="020B0500000000000000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4834" y="1748799"/>
            <a:ext cx="8780417" cy="519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对图像数据可以使用卷积神经网络（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CNN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）提取视觉特征。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1269602" y="2359471"/>
            <a:ext cx="8943956" cy="5195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</a:rPr>
              <a:t>对音频数据可以使用声音特征提取方法如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</a:rPr>
              <a:t>Mel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</a:rPr>
              <a:t>频谱特征提取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1164349" y="3032035"/>
            <a:ext cx="9814488" cy="9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</a:rPr>
              <a:t>对文本数据可以使用词嵌入技术（如</a:t>
            </a:r>
            <a:r>
              <a:rPr lang="en-US" altLang="zh-CN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</a:rPr>
              <a:t>Word2Vec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lang="en-US" altLang="zh-CN" sz="24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</a:rPr>
              <a:t>GloVe</a:t>
            </a:r>
            <a:r>
              <a:rPr lang="zh-CN" alt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 CN Regular" panose="020B0500000000000000" charset="-122"/>
                <a:ea typeface="思源黑体 CN Regular" panose="020B0500000000000000" charset="-122"/>
              </a:rPr>
              <a:t>）将文本转化为向量表示</a:t>
            </a:r>
          </a:p>
        </p:txBody>
      </p:sp>
      <p:grpSp>
        <p:nvGrpSpPr>
          <p:cNvPr id="81" name="组合 80"/>
          <p:cNvGrpSpPr/>
          <p:nvPr/>
        </p:nvGrpSpPr>
        <p:grpSpPr>
          <a:xfrm>
            <a:off x="768990" y="1912286"/>
            <a:ext cx="414882" cy="290648"/>
            <a:chOff x="1034465" y="2086763"/>
            <a:chExt cx="414882" cy="290648"/>
          </a:xfrm>
        </p:grpSpPr>
        <p:sp>
          <p:nvSpPr>
            <p:cNvPr id="63" name="椭圆 62"/>
            <p:cNvSpPr/>
            <p:nvPr/>
          </p:nvSpPr>
          <p:spPr>
            <a:xfrm>
              <a:off x="1217701" y="2086763"/>
              <a:ext cx="231646" cy="231646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203200" dir="5400000" sx="102000" sy="102000" algn="ctr" rotWithShape="0">
                <a:prstClr val="black">
                  <a:alpha val="15000"/>
                </a:prstClr>
              </a:outerShdw>
            </a:effectLst>
          </p:spPr>
          <p:txBody>
            <a:bodyPr wrap="none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altLang="en-US" sz="1600" kern="0" dirty="0">
                <a:solidFill>
                  <a:prstClr val="white"/>
                </a:solidFill>
                <a:latin typeface="+mn-ea"/>
                <a:cs typeface="思源黑体 CN Regular" panose="020B0500000000000000" charset="-122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1034465" y="2139395"/>
              <a:ext cx="412179" cy="238016"/>
              <a:chOff x="-1733109" y="1020944"/>
              <a:chExt cx="498737" cy="288000"/>
            </a:xfrm>
          </p:grpSpPr>
          <p:pic>
            <p:nvPicPr>
              <p:cNvPr id="66" name="图形 65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-1733109" y="1020944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67" name="图形 66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522372" y="1020944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82" name="组合 81"/>
          <p:cNvGrpSpPr/>
          <p:nvPr/>
        </p:nvGrpSpPr>
        <p:grpSpPr>
          <a:xfrm>
            <a:off x="752170" y="2517341"/>
            <a:ext cx="414882" cy="297019"/>
            <a:chOff x="1034465" y="2601818"/>
            <a:chExt cx="414882" cy="297019"/>
          </a:xfrm>
        </p:grpSpPr>
        <p:sp>
          <p:nvSpPr>
            <p:cNvPr id="79" name="椭圆 78"/>
            <p:cNvSpPr/>
            <p:nvPr/>
          </p:nvSpPr>
          <p:spPr>
            <a:xfrm>
              <a:off x="1217701" y="2601818"/>
              <a:ext cx="231646" cy="231646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203200" dir="5400000" sx="102000" sy="102000" algn="ctr" rotWithShape="0">
                <a:prstClr val="black">
                  <a:alpha val="15000"/>
                </a:prstClr>
              </a:outerShdw>
            </a:effectLst>
          </p:spPr>
          <p:txBody>
            <a:bodyPr wrap="none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altLang="en-US" sz="1600" kern="0" dirty="0">
                <a:solidFill>
                  <a:prstClr val="white"/>
                </a:solidFill>
                <a:latin typeface="+mn-ea"/>
                <a:cs typeface="思源黑体 CN Regular" panose="020B0500000000000000" charset="-122"/>
              </a:endParaRPr>
            </a:p>
          </p:txBody>
        </p:sp>
        <p:grpSp>
          <p:nvGrpSpPr>
            <p:cNvPr id="73" name="组合 72"/>
            <p:cNvGrpSpPr/>
            <p:nvPr/>
          </p:nvGrpSpPr>
          <p:grpSpPr>
            <a:xfrm>
              <a:off x="1034465" y="2660821"/>
              <a:ext cx="412179" cy="238016"/>
              <a:chOff x="-1733109" y="1512949"/>
              <a:chExt cx="498737" cy="288000"/>
            </a:xfrm>
          </p:grpSpPr>
          <p:pic>
            <p:nvPicPr>
              <p:cNvPr id="68" name="图形 67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-1522372" y="1512949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70" name="图形 69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-1733109" y="1512949"/>
                <a:ext cx="288000" cy="288000"/>
              </a:xfrm>
              <a:prstGeom prst="rect">
                <a:avLst/>
              </a:prstGeom>
            </p:spPr>
          </p:pic>
        </p:grpSp>
      </p:grpSp>
      <p:grpSp>
        <p:nvGrpSpPr>
          <p:cNvPr id="83" name="组合 82"/>
          <p:cNvGrpSpPr/>
          <p:nvPr/>
        </p:nvGrpSpPr>
        <p:grpSpPr>
          <a:xfrm>
            <a:off x="752170" y="3130864"/>
            <a:ext cx="414882" cy="314097"/>
            <a:chOff x="1034465" y="3106165"/>
            <a:chExt cx="414882" cy="314097"/>
          </a:xfrm>
        </p:grpSpPr>
        <p:sp>
          <p:nvSpPr>
            <p:cNvPr id="80" name="椭圆 79"/>
            <p:cNvSpPr/>
            <p:nvPr/>
          </p:nvSpPr>
          <p:spPr>
            <a:xfrm>
              <a:off x="1217701" y="3106165"/>
              <a:ext cx="231646" cy="231646"/>
            </a:xfrm>
            <a:prstGeom prst="ellipse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203200" dir="5400000" sx="102000" sy="102000" algn="ctr" rotWithShape="0">
                <a:prstClr val="black">
                  <a:alpha val="15000"/>
                </a:prstClr>
              </a:outerShdw>
            </a:effectLst>
          </p:spPr>
          <p:txBody>
            <a:bodyPr wrap="none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lang="zh-CN" altLang="en-US" sz="1600" kern="0" dirty="0">
                <a:solidFill>
                  <a:prstClr val="white"/>
                </a:solidFill>
                <a:latin typeface="+mn-ea"/>
                <a:cs typeface="思源黑体 CN Regular" panose="020B0500000000000000" charset="-122"/>
              </a:endParaRPr>
            </a:p>
          </p:txBody>
        </p:sp>
        <p:grpSp>
          <p:nvGrpSpPr>
            <p:cNvPr id="74" name="组合 73"/>
            <p:cNvGrpSpPr/>
            <p:nvPr/>
          </p:nvGrpSpPr>
          <p:grpSpPr>
            <a:xfrm>
              <a:off x="1034465" y="3182246"/>
              <a:ext cx="412179" cy="238016"/>
              <a:chOff x="-1733109" y="2063795"/>
              <a:chExt cx="498737" cy="288000"/>
            </a:xfrm>
          </p:grpSpPr>
          <p:pic>
            <p:nvPicPr>
              <p:cNvPr id="69" name="图形 68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-1522372" y="2063795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71" name="图形 70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-1733109" y="2063795"/>
                <a:ext cx="288000" cy="288000"/>
              </a:xfrm>
              <a:prstGeom prst="rect">
                <a:avLst/>
              </a:prstGeom>
            </p:spPr>
          </p:pic>
        </p:grpSp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92F69C4B-7D54-0B82-BD91-D528D28B032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98" y="4309273"/>
            <a:ext cx="7485798" cy="2000812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E5A520F4-2F8A-AE5D-6593-7C8AB5C60173}"/>
              </a:ext>
            </a:extLst>
          </p:cNvPr>
          <p:cNvGrpSpPr/>
          <p:nvPr/>
        </p:nvGrpSpPr>
        <p:grpSpPr>
          <a:xfrm>
            <a:off x="8878257" y="4674899"/>
            <a:ext cx="2425745" cy="1185253"/>
            <a:chOff x="695325" y="1782127"/>
            <a:chExt cx="3593631" cy="1399979"/>
          </a:xfrm>
        </p:grpSpPr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0116D797-86C9-B5D7-3CFD-485F72D0544F}"/>
                </a:ext>
              </a:extLst>
            </p:cNvPr>
            <p:cNvSpPr/>
            <p:nvPr/>
          </p:nvSpPr>
          <p:spPr>
            <a:xfrm>
              <a:off x="695325" y="1782127"/>
              <a:ext cx="3593631" cy="1399979"/>
            </a:xfrm>
            <a:custGeom>
              <a:avLst/>
              <a:gdLst>
                <a:gd name="connsiteX0" fmla="*/ 0 w 3593631"/>
                <a:gd name="connsiteY0" fmla="*/ 0 h 1399979"/>
                <a:gd name="connsiteX1" fmla="*/ 3328035 w 3593631"/>
                <a:gd name="connsiteY1" fmla="*/ 0 h 1399979"/>
                <a:gd name="connsiteX2" fmla="*/ 3328035 w 3593631"/>
                <a:gd name="connsiteY2" fmla="*/ 1 h 1399979"/>
                <a:gd name="connsiteX3" fmla="*/ 3593631 w 3593631"/>
                <a:gd name="connsiteY3" fmla="*/ 1 h 1399979"/>
                <a:gd name="connsiteX4" fmla="*/ 3328035 w 3593631"/>
                <a:gd name="connsiteY4" fmla="*/ 191301 h 1399979"/>
                <a:gd name="connsiteX5" fmla="*/ 3328035 w 3593631"/>
                <a:gd name="connsiteY5" fmla="*/ 1399979 h 1399979"/>
                <a:gd name="connsiteX6" fmla="*/ 0 w 3593631"/>
                <a:gd name="connsiteY6" fmla="*/ 1399979 h 139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631" h="1399979">
                  <a:moveTo>
                    <a:pt x="0" y="0"/>
                  </a:moveTo>
                  <a:lnTo>
                    <a:pt x="3328035" y="0"/>
                  </a:lnTo>
                  <a:lnTo>
                    <a:pt x="3328035" y="1"/>
                  </a:lnTo>
                  <a:lnTo>
                    <a:pt x="3593631" y="1"/>
                  </a:lnTo>
                  <a:lnTo>
                    <a:pt x="3328035" y="191301"/>
                  </a:lnTo>
                  <a:lnTo>
                    <a:pt x="3328035" y="1399979"/>
                  </a:lnTo>
                  <a:lnTo>
                    <a:pt x="0" y="1399979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3B9AC8">
                    <a:alpha val="27000"/>
                  </a:srgbClr>
                </a:gs>
                <a:gs pos="48000">
                  <a:srgbClr val="1EA3E0">
                    <a:alpha val="4000"/>
                  </a:srgbClr>
                </a:gs>
                <a:gs pos="23000">
                  <a:srgbClr val="37E5E5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0">
              <a:solidFill>
                <a:srgbClr val="1EA3E0">
                  <a:alpha val="39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黑体 CN Regular" panose="020B0500000000000000" charset="-122"/>
                  <a:ea typeface="思源黑体 CN Regular" panose="020B0500000000000000" charset="-122"/>
                  <a:cs typeface="+mn-cs"/>
                </a:rPr>
                <a:t>卷积神经网络</a:t>
              </a:r>
            </a:p>
          </p:txBody>
        </p:sp>
        <p:pic>
          <p:nvPicPr>
            <p:cNvPr id="20" name="图形 19">
              <a:extLst>
                <a:ext uri="{FF2B5EF4-FFF2-40B4-BE49-F238E27FC236}">
                  <a16:creationId xmlns:a16="http://schemas.microsoft.com/office/drawing/2014/main" id="{D4E7892C-A4A2-9EDD-9A70-00DB52EFC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screen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 l="63526" b="29547"/>
            <a:stretch>
              <a:fillRect/>
            </a:stretch>
          </p:blipFill>
          <p:spPr>
            <a:xfrm rot="16200000">
              <a:off x="889151" y="1595920"/>
              <a:ext cx="686753" cy="1074405"/>
            </a:xfrm>
            <a:custGeom>
              <a:avLst/>
              <a:gdLst>
                <a:gd name="connsiteX0" fmla="*/ 907455 w 907455"/>
                <a:gd name="connsiteY0" fmla="*/ 0 h 1419687"/>
                <a:gd name="connsiteX1" fmla="*/ 907455 w 907455"/>
                <a:gd name="connsiteY1" fmla="*/ 1230694 h 1419687"/>
                <a:gd name="connsiteX2" fmla="*/ 229042 w 907455"/>
                <a:gd name="connsiteY2" fmla="*/ 1230694 h 1419687"/>
                <a:gd name="connsiteX3" fmla="*/ 229042 w 907455"/>
                <a:gd name="connsiteY3" fmla="*/ 1419687 h 1419687"/>
                <a:gd name="connsiteX4" fmla="*/ 0 w 907455"/>
                <a:gd name="connsiteY4" fmla="*/ 1419687 h 1419687"/>
                <a:gd name="connsiteX5" fmla="*/ 0 w 907455"/>
                <a:gd name="connsiteY5" fmla="*/ 0 h 1419687"/>
                <a:gd name="connsiteX6" fmla="*/ 907455 w 907455"/>
                <a:gd name="connsiteY6" fmla="*/ 0 h 1419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7455" h="1419687">
                  <a:moveTo>
                    <a:pt x="907455" y="0"/>
                  </a:moveTo>
                  <a:lnTo>
                    <a:pt x="907455" y="1230694"/>
                  </a:lnTo>
                  <a:lnTo>
                    <a:pt x="229042" y="1230694"/>
                  </a:lnTo>
                  <a:lnTo>
                    <a:pt x="229042" y="1419687"/>
                  </a:lnTo>
                  <a:lnTo>
                    <a:pt x="0" y="1419687"/>
                  </a:lnTo>
                  <a:lnTo>
                    <a:pt x="0" y="0"/>
                  </a:lnTo>
                  <a:lnTo>
                    <a:pt x="907455" y="0"/>
                  </a:lnTo>
                  <a:close/>
                </a:path>
              </a:pathLst>
            </a:cu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574985" y="2334630"/>
            <a:ext cx="7042030" cy="1609908"/>
            <a:chOff x="2574985" y="1618350"/>
            <a:chExt cx="7042030" cy="1609908"/>
          </a:xfrm>
        </p:grpSpPr>
        <p:sp>
          <p:nvSpPr>
            <p:cNvPr id="12" name="矩形 11"/>
            <p:cNvSpPr/>
            <p:nvPr/>
          </p:nvSpPr>
          <p:spPr>
            <a:xfrm>
              <a:off x="5130832" y="1618350"/>
              <a:ext cx="193033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150" normalizeH="0" baseline="0" noProof="0" dirty="0">
                  <a:ln>
                    <a:noFill/>
                  </a:ln>
                  <a:gradFill>
                    <a:gsLst>
                      <a:gs pos="52000">
                        <a:srgbClr val="BEF6F9"/>
                      </a:gs>
                      <a:gs pos="89000">
                        <a:srgbClr val="4472C4">
                          <a:lumMod val="30000"/>
                          <a:lumOff val="70000"/>
                          <a:alpha val="10000"/>
                        </a:srgbClr>
                      </a:gs>
                    </a:gsLst>
                    <a:lin ang="5400000" scaled="1"/>
                  </a:gra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PART THREE</a:t>
              </a: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317183" y="1782169"/>
              <a:ext cx="1299832" cy="120810"/>
              <a:chOff x="6941297" y="1754828"/>
              <a:chExt cx="1429814" cy="132891"/>
            </a:xfrm>
          </p:grpSpPr>
          <p:sp>
            <p:nvSpPr>
              <p:cNvPr id="18" name="任意多边形: 形状 17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 flipH="1">
              <a:off x="2574985" y="1782169"/>
              <a:ext cx="1299832" cy="120810"/>
              <a:chOff x="6941297" y="1754828"/>
              <a:chExt cx="1429814" cy="132891"/>
            </a:xfrm>
          </p:grpSpPr>
          <p:sp>
            <p:nvSpPr>
              <p:cNvPr id="21" name="任意多边形: 形状 20"/>
              <p:cNvSpPr/>
              <p:nvPr/>
            </p:nvSpPr>
            <p:spPr>
              <a:xfrm flipH="1">
                <a:off x="7749966" y="1754828"/>
                <a:ext cx="621145" cy="132891"/>
              </a:xfrm>
              <a:custGeom>
                <a:avLst/>
                <a:gdLst>
                  <a:gd name="connsiteX0" fmla="*/ 478289 w 1555248"/>
                  <a:gd name="connsiteY0" fmla="*/ 54610 h 332740"/>
                  <a:gd name="connsiteX1" fmla="*/ 414004 w 1555248"/>
                  <a:gd name="connsiteY1" fmla="*/ 118109 h 332740"/>
                  <a:gd name="connsiteX2" fmla="*/ 472893 w 1555248"/>
                  <a:gd name="connsiteY2" fmla="*/ 118109 h 332740"/>
                  <a:gd name="connsiteX3" fmla="*/ 537178 w 1555248"/>
                  <a:gd name="connsiteY3" fmla="*/ 54610 h 332740"/>
                  <a:gd name="connsiteX4" fmla="*/ 355115 w 1555248"/>
                  <a:gd name="connsiteY4" fmla="*/ 54610 h 332740"/>
                  <a:gd name="connsiteX5" fmla="*/ 290830 w 1555248"/>
                  <a:gd name="connsiteY5" fmla="*/ 118109 h 332740"/>
                  <a:gd name="connsiteX6" fmla="*/ 349719 w 1555248"/>
                  <a:gd name="connsiteY6" fmla="*/ 118109 h 332740"/>
                  <a:gd name="connsiteX7" fmla="*/ 414004 w 1555248"/>
                  <a:gd name="connsiteY7" fmla="*/ 54610 h 332740"/>
                  <a:gd name="connsiteX8" fmla="*/ 231941 w 1555248"/>
                  <a:gd name="connsiteY8" fmla="*/ 54610 h 332740"/>
                  <a:gd name="connsiteX9" fmla="*/ 167656 w 1555248"/>
                  <a:gd name="connsiteY9" fmla="*/ 118109 h 332740"/>
                  <a:gd name="connsiteX10" fmla="*/ 226545 w 1555248"/>
                  <a:gd name="connsiteY10" fmla="*/ 118109 h 332740"/>
                  <a:gd name="connsiteX11" fmla="*/ 290830 w 1555248"/>
                  <a:gd name="connsiteY11" fmla="*/ 54610 h 332740"/>
                  <a:gd name="connsiteX12" fmla="*/ 167640 w 1555248"/>
                  <a:gd name="connsiteY12" fmla="*/ 0 h 332740"/>
                  <a:gd name="connsiteX13" fmla="*/ 1203960 w 1555248"/>
                  <a:gd name="connsiteY13" fmla="*/ 0 h 332740"/>
                  <a:gd name="connsiteX14" fmla="*/ 1554480 w 1555248"/>
                  <a:gd name="connsiteY14" fmla="*/ 152400 h 332740"/>
                  <a:gd name="connsiteX15" fmla="*/ 1555248 w 1555248"/>
                  <a:gd name="connsiteY15" fmla="*/ 179665 h 332740"/>
                  <a:gd name="connsiteX16" fmla="*/ 228600 w 1555248"/>
                  <a:gd name="connsiteY16" fmla="*/ 179665 h 332740"/>
                  <a:gd name="connsiteX17" fmla="*/ 93188 w 1555248"/>
                  <a:gd name="connsiteY17" fmla="*/ 332740 h 332740"/>
                  <a:gd name="connsiteX18" fmla="*/ 5080 w 1555248"/>
                  <a:gd name="connsiteY18" fmla="*/ 332740 h 332740"/>
                  <a:gd name="connsiteX19" fmla="*/ 0 w 1555248"/>
                  <a:gd name="connsiteY19" fmla="*/ 162560 h 332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555248" h="332740">
                    <a:moveTo>
                      <a:pt x="478289" y="54610"/>
                    </a:moveTo>
                    <a:lnTo>
                      <a:pt x="414004" y="118109"/>
                    </a:lnTo>
                    <a:lnTo>
                      <a:pt x="472893" y="118109"/>
                    </a:lnTo>
                    <a:lnTo>
                      <a:pt x="537178" y="54610"/>
                    </a:lnTo>
                    <a:close/>
                    <a:moveTo>
                      <a:pt x="355115" y="54610"/>
                    </a:moveTo>
                    <a:lnTo>
                      <a:pt x="290830" y="118109"/>
                    </a:lnTo>
                    <a:lnTo>
                      <a:pt x="349719" y="118109"/>
                    </a:lnTo>
                    <a:lnTo>
                      <a:pt x="414004" y="54610"/>
                    </a:lnTo>
                    <a:close/>
                    <a:moveTo>
                      <a:pt x="231941" y="54610"/>
                    </a:moveTo>
                    <a:lnTo>
                      <a:pt x="167656" y="118109"/>
                    </a:lnTo>
                    <a:lnTo>
                      <a:pt x="226545" y="118109"/>
                    </a:lnTo>
                    <a:lnTo>
                      <a:pt x="290830" y="54610"/>
                    </a:lnTo>
                    <a:close/>
                    <a:moveTo>
                      <a:pt x="167640" y="0"/>
                    </a:moveTo>
                    <a:lnTo>
                      <a:pt x="1203960" y="0"/>
                    </a:lnTo>
                    <a:lnTo>
                      <a:pt x="1554480" y="152400"/>
                    </a:lnTo>
                    <a:lnTo>
                      <a:pt x="1555248" y="179665"/>
                    </a:lnTo>
                    <a:lnTo>
                      <a:pt x="228600" y="179665"/>
                    </a:lnTo>
                    <a:lnTo>
                      <a:pt x="93188" y="332740"/>
                    </a:lnTo>
                    <a:lnTo>
                      <a:pt x="5080" y="332740"/>
                    </a:lnTo>
                    <a:lnTo>
                      <a:pt x="0" y="162560"/>
                    </a:lnTo>
                    <a:close/>
                  </a:path>
                </a:pathLst>
              </a:cu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6941297" y="1816507"/>
                <a:ext cx="923375" cy="8518"/>
              </a:xfrm>
              <a:prstGeom prst="rect">
                <a:avLst/>
              </a:prstGeom>
              <a:solidFill>
                <a:srgbClr val="BEF6F9"/>
              </a:solidFill>
              <a:ln>
                <a:noFill/>
              </a:ln>
              <a:effectLst>
                <a:glow rad="63500">
                  <a:schemeClr val="bg1">
                    <a:alpha val="1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1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 flipH="1">
              <a:off x="2604000" y="3220514"/>
              <a:ext cx="6984000" cy="7744"/>
            </a:xfrm>
            <a:prstGeom prst="rect">
              <a:avLst/>
            </a:prstGeom>
            <a:solidFill>
              <a:srgbClr val="BEF6F9"/>
            </a:solidFill>
            <a:ln>
              <a:noFill/>
            </a:ln>
            <a:effectLst>
              <a:glow rad="63500">
                <a:schemeClr val="bg1">
                  <a:alpha val="1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1622660" y="2772476"/>
            <a:ext cx="894668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6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	</a:t>
            </a:r>
            <a:r>
              <a:rPr kumimoji="0" lang="zh-CN" altLang="en-US" sz="56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社交关系与个性化推荐</a:t>
            </a:r>
          </a:p>
        </p:txBody>
      </p:sp>
    </p:spTree>
    <p:extLst>
      <p:ext uri="{BB962C8B-B14F-4D97-AF65-F5344CB8AC3E}">
        <p14:creationId xmlns:p14="http://schemas.microsoft.com/office/powerpoint/2010/main" val="2766164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4405" y="1794076"/>
            <a:ext cx="2406007" cy="3680192"/>
            <a:chOff x="-4405" y="1794076"/>
            <a:chExt cx="2406007" cy="3680192"/>
          </a:xfrm>
        </p:grpSpPr>
        <p:sp>
          <p:nvSpPr>
            <p:cNvPr id="2" name="矩形 1"/>
            <p:cNvSpPr/>
            <p:nvPr/>
          </p:nvSpPr>
          <p:spPr>
            <a:xfrm>
              <a:off x="214830" y="1794076"/>
              <a:ext cx="1862680" cy="648182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538922" y="2519479"/>
              <a:ext cx="1862680" cy="206531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-4405" y="4761268"/>
              <a:ext cx="1399459" cy="713000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4144186" y="608303"/>
            <a:ext cx="390363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6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社交关系与个性化推荐</a:t>
            </a:r>
          </a:p>
        </p:txBody>
      </p:sp>
      <p:grpSp>
        <p:nvGrpSpPr>
          <p:cNvPr id="3" name="组合 2"/>
          <p:cNvGrpSpPr/>
          <p:nvPr/>
        </p:nvGrpSpPr>
        <p:grpSpPr>
          <a:xfrm flipH="1">
            <a:off x="10626716" y="2963033"/>
            <a:ext cx="1565284" cy="931934"/>
            <a:chOff x="4901685" y="1794076"/>
            <a:chExt cx="2186772" cy="931934"/>
          </a:xfrm>
        </p:grpSpPr>
        <p:sp>
          <p:nvSpPr>
            <p:cNvPr id="9" name="矩形 8"/>
            <p:cNvSpPr/>
            <p:nvPr/>
          </p:nvSpPr>
          <p:spPr>
            <a:xfrm>
              <a:off x="4901685" y="1794076"/>
              <a:ext cx="1862680" cy="648182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5225777" y="2519479"/>
              <a:ext cx="1862680" cy="206531"/>
            </a:xfrm>
            <a:prstGeom prst="rect">
              <a:avLst/>
            </a:prstGeom>
            <a:gradFill>
              <a:gsLst>
                <a:gs pos="100000">
                  <a:srgbClr val="1EA3E0">
                    <a:alpha val="43000"/>
                  </a:srgbClr>
                </a:gs>
                <a:gs pos="60000">
                  <a:srgbClr val="1EA3E0">
                    <a:alpha val="15000"/>
                  </a:srgbClr>
                </a:gs>
                <a:gs pos="0">
                  <a:srgbClr val="37E5E5">
                    <a:alpha val="0"/>
                  </a:srgbClr>
                </a:gs>
              </a:gsLst>
              <a:lin ang="0" scaled="0"/>
            </a:gradFill>
            <a:ln w="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zh-CN" altLang="en-US">
                <a:solidFill>
                  <a:prstClr val="white"/>
                </a:solidFill>
                <a:latin typeface="思源黑体 CN Regular" panose="020B0500000000000000" charset="-122"/>
                <a:ea typeface="思源黑体 CN Regular" panose="020B0500000000000000" charset="-122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5797910" y="4351588"/>
            <a:ext cx="4407873" cy="1916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600" dirty="0">
                <a:solidFill>
                  <a:schemeClr val="accent3"/>
                </a:solidFill>
                <a:latin typeface="思源黑体 CN Regular" panose="020B0500000000000000" charset="-122"/>
                <a:ea typeface="思源黑体 CN Regular" panose="020B0500000000000000" charset="-122"/>
                <a:cs typeface="思源黑体 CN Regular" panose="020B0500000000000000" charset="-122"/>
              </a:rPr>
              <a:t>用户的社交关系对于个性化推荐也具有重要影响。除了考虑用户个体的偏好外，还可以分析用户的社交网络关系，利用社交图谱和社交推荐算法以了解用户之间的相似性和影响力，为用户提供更具社交影响力和相关性的个性化推荐。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541975" y="4464411"/>
            <a:ext cx="4109013" cy="802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kumimoji="0" lang="zh-CN" altLang="en-US" sz="2400" b="0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38100" dir="2700000" algn="tl" rotWithShape="0">
                    <a:srgbClr val="00C6FB">
                      <a:alpha val="50000"/>
                    </a:srgbClr>
                  </a:outerShdw>
                </a:effectLst>
                <a:uLnTx/>
                <a:uFillTx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社交关系与个性化推荐</a:t>
            </a:r>
            <a:r>
              <a:rPr lang="en-US" altLang="zh-CN" sz="1400" spc="300" dirty="0">
                <a:gradFill>
                  <a:gsLst>
                    <a:gs pos="100000">
                      <a:srgbClr val="00C5FB"/>
                    </a:gs>
                    <a:gs pos="0">
                      <a:srgbClr val="64F1FC"/>
                    </a:gs>
                  </a:gsLst>
                  <a:lin ang="0" scaled="0"/>
                </a:gradFill>
                <a:effectLst>
                  <a:outerShdw blurRad="38100" dist="38100" dir="2700000" algn="tl" rotWithShape="0">
                    <a:schemeClr val="tx1">
                      <a:alpha val="20000"/>
                    </a:schemeClr>
                  </a:outerShdw>
                </a:effectLst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social relationship</a:t>
            </a:r>
            <a:endParaRPr lang="zh-CN" altLang="en-US" sz="1400" spc="300" dirty="0">
              <a:gradFill>
                <a:gsLst>
                  <a:gs pos="100000">
                    <a:srgbClr val="00C5FB"/>
                  </a:gs>
                  <a:gs pos="0">
                    <a:srgbClr val="64F1FC"/>
                  </a:gs>
                </a:gsLst>
                <a:lin ang="0" scaled="0"/>
              </a:gradFill>
              <a:effectLst>
                <a:outerShdw blurRad="38100" dist="38100" dir="2700000" algn="tl" rotWithShape="0">
                  <a:schemeClr val="tx1">
                    <a:alpha val="20000"/>
                  </a:schemeClr>
                </a:outerShdw>
              </a:effectLst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B563990-E759-4B2C-9147-9FCF9683E7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5132" y="1240158"/>
            <a:ext cx="5439540" cy="308484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405501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64049;#102166;#138669;#37316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226627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226627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4977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PICTURE" val="#226627;"/>
</p:tagLst>
</file>

<file path=ppt/theme/theme1.xml><?xml version="1.0" encoding="utf-8"?>
<a:theme xmlns:a="http://schemas.openxmlformats.org/drawingml/2006/main" name="1_Office 主题​​">
  <a:themeElements>
    <a:clrScheme name="小云朵_03专用换色">
      <a:dk1>
        <a:sysClr val="windowText" lastClr="000000"/>
      </a:dk1>
      <a:lt1>
        <a:sysClr val="window" lastClr="FFFFFF"/>
      </a:lt1>
      <a:dk2>
        <a:srgbClr val="0C47AF"/>
      </a:dk2>
      <a:lt2>
        <a:srgbClr val="E7E6E6"/>
      </a:lt2>
      <a:accent1>
        <a:srgbClr val="0D2D7F"/>
      </a:accent1>
      <a:accent2>
        <a:srgbClr val="FFE5B4"/>
      </a:accent2>
      <a:accent3>
        <a:srgbClr val="DEEBF7"/>
      </a:accent3>
      <a:accent4>
        <a:srgbClr val="ECC78A"/>
      </a:accent4>
      <a:accent5>
        <a:srgbClr val="0070C0"/>
      </a:accent5>
      <a:accent6>
        <a:srgbClr val="00BBFB"/>
      </a:accent6>
      <a:hlink>
        <a:srgbClr val="0563C1"/>
      </a:hlink>
      <a:folHlink>
        <a:srgbClr val="954F72"/>
      </a:folHlink>
    </a:clrScheme>
    <a:fontScheme name="汉仪雅酷黑">
      <a:majorFont>
        <a:latin typeface="思源黑体 CN Regular"/>
        <a:ea typeface="思源黑体 CN Regular"/>
        <a:cs typeface=""/>
      </a:majorFont>
      <a:minorFont>
        <a:latin typeface="思源黑体 CN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1000">
              <a:srgbClr val="64F1FC"/>
            </a:gs>
            <a:gs pos="91000">
              <a:srgbClr val="005BEA"/>
            </a:gs>
            <a:gs pos="34000">
              <a:srgbClr val="00C6FB"/>
            </a:gs>
          </a:gsLst>
          <a:lin ang="2700000" scaled="0"/>
          <a:tileRect/>
        </a:gradFill>
        <a:ln w="12700" cap="flat" cmpd="sng" algn="ctr">
          <a:noFill/>
          <a:prstDash val="solid"/>
          <a:miter lim="800000"/>
        </a:ln>
      </a:spPr>
      <a:bodyPr wrap="none" rtlCol="0" anchor="ctr"/>
      <a:lstStyle>
        <a:defPPr marL="0" marR="0" indent="0" algn="ctr" defTabSz="914400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sz="1600" kern="0" dirty="0">
            <a:solidFill>
              <a:prstClr val="white"/>
            </a:solidFill>
            <a:latin typeface="+mn-ea"/>
            <a:cs typeface="OPPOSans M" panose="00020600040101010101" pitchFamily="18" charset="-122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思源黑体 CN Regular"/>
        <a:font script="Hebr" typeface="思源黑体 CN Regular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Regular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游ゴシック"/>
        <a:font script="Hang" typeface="맑은 고딕"/>
        <a:font script="Hans" typeface="思源黑体 CN Regular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思源黑体 CN Regular"/>
        <a:font script="Hebr" typeface="思源黑体 CN Regular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Regular"/>
        <a:font script="Uigh" typeface="Microsoft Uighur"/>
        <a:font script="Geor" typeface="Sylfaen"/>
      </a:majorFont>
      <a:minorFont>
        <a:latin typeface="思源黑体 CN Regular"/>
        <a:ea typeface=""/>
        <a:cs typeface=""/>
        <a:font script="Jpan" typeface="ＭＳ Ｐゴシック"/>
        <a:font script="Hang" typeface="맑은 고딕"/>
        <a:font script="Hans" typeface="思源黑体 CN Regular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1300</TotalTime>
  <Words>1743</Words>
  <Application>Microsoft Office PowerPoint</Application>
  <PresentationFormat>宽屏</PresentationFormat>
  <Paragraphs>75</Paragraphs>
  <Slides>18</Slides>
  <Notes>0</Notes>
  <HiddenSlides>2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思源黑体 CN Regular</vt:lpstr>
      <vt:lpstr>思源黑体 CN Bold</vt:lpstr>
      <vt:lpstr>Arial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小 云朵</dc:creator>
  <cp:lastModifiedBy>HY L</cp:lastModifiedBy>
  <cp:revision>387</cp:revision>
  <dcterms:created xsi:type="dcterms:W3CDTF">2020-12-21T03:06:00Z</dcterms:created>
  <dcterms:modified xsi:type="dcterms:W3CDTF">2025-09-04T11:36:47Z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2052-11.1.0.11142</vt:lpwstr>
  </property>
  <property fmtid="{D5CDD505-2E9C-101B-9397-08002B2CF9AE}" pid="3" name="KSOSaveFontToCloudKey">
    <vt:lpwstr>206947879_btnclosed</vt:lpwstr>
  </property>
  <property fmtid="{D5CDD505-2E9C-101B-9397-08002B2CF9AE}" pid="4" name="ICV">
    <vt:lpwstr>12CB1528EBF04EAABCFF21DD7B8C549F</vt:lpwstr>
  </property>
  <property fmtid="{D5CDD505-2E9C-101B-9397-08002B2CF9AE}" pid="5" name="KSOTemplateUUID">
    <vt:lpwstr>v1.0_mb_FFF1vILvtcD9sLY1gC/9Mg==</vt:lpwstr>
  </property>
</Properties>
</file>

<file path=docProps/thumbnail.jpeg>
</file>